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handoutMasterIdLst>
    <p:handoutMasterId r:id="rId14"/>
  </p:handoutMasterIdLst>
  <p:sldIdLst>
    <p:sldId id="353" r:id="rId2"/>
    <p:sldId id="358" r:id="rId3"/>
    <p:sldId id="354" r:id="rId4"/>
    <p:sldId id="359" r:id="rId5"/>
    <p:sldId id="361" r:id="rId6"/>
    <p:sldId id="362" r:id="rId7"/>
    <p:sldId id="363" r:id="rId8"/>
    <p:sldId id="360" r:id="rId9"/>
    <p:sldId id="369" r:id="rId10"/>
    <p:sldId id="373" r:id="rId11"/>
    <p:sldId id="371" r:id="rId12"/>
  </p:sldIdLst>
  <p:sldSz cx="9144000" cy="6858000" type="screen4x3"/>
  <p:notesSz cx="6797675" cy="987425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75C1"/>
    <a:srgbClr val="5757BD"/>
    <a:srgbClr val="A2A2D8"/>
    <a:srgbClr val="4344A8"/>
    <a:srgbClr val="4646AF"/>
    <a:srgbClr val="AFD2D5"/>
    <a:srgbClr val="E4F3F4"/>
    <a:srgbClr val="ECF6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90" autoAdjust="0"/>
    <p:restoredTop sz="89055" autoAdjust="0"/>
  </p:normalViewPr>
  <p:slideViewPr>
    <p:cSldViewPr>
      <p:cViewPr>
        <p:scale>
          <a:sx n="125" d="100"/>
          <a:sy n="125" d="100"/>
        </p:scale>
        <p:origin x="1110" y="-948"/>
      </p:cViewPr>
      <p:guideLst>
        <p:guide orient="horz" pos="216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extLst>
          </p:cNvPr>
          <p:cNvSpPr>
            <a:spLocks noGrp="1"/>
          </p:cNvSpPr>
          <p:nvPr>
            <p:ph type="hdr" sz="quarter"/>
          </p:nvPr>
        </p:nvSpPr>
        <p:spPr>
          <a:xfrm>
            <a:off x="0" y="0"/>
            <a:ext cx="2946400" cy="495300"/>
          </a:xfrm>
          <a:prstGeom prst="rect">
            <a:avLst/>
          </a:prstGeom>
        </p:spPr>
        <p:txBody>
          <a:bodyPr vert="horz" lIns="91440" tIns="45720" rIns="91440" bIns="45720" rtlCol="0"/>
          <a:lstStyle>
            <a:lvl1pPr algn="l">
              <a:defRPr sz="1200">
                <a:latin typeface="Arial" panose="020B0604020202020204" pitchFamily="34" charset="0"/>
              </a:defRPr>
            </a:lvl1pPr>
          </a:lstStyle>
          <a:p>
            <a:pPr>
              <a:defRPr/>
            </a:pPr>
            <a:endParaRPr lang="zh-CN" altLang="en-US"/>
          </a:p>
        </p:txBody>
      </p:sp>
      <p:sp>
        <p:nvSpPr>
          <p:cNvPr id="3" name="日期占位符 2">
            <a:extLst>
              <a:ext uri="{FF2B5EF4-FFF2-40B4-BE49-F238E27FC236}"/>
            </a:extLst>
          </p:cNvPr>
          <p:cNvSpPr>
            <a:spLocks noGrp="1"/>
          </p:cNvSpPr>
          <p:nvPr>
            <p:ph type="dt" sz="quarter" idx="1"/>
          </p:nvPr>
        </p:nvSpPr>
        <p:spPr>
          <a:xfrm>
            <a:off x="3849688" y="0"/>
            <a:ext cx="2946400" cy="495300"/>
          </a:xfrm>
          <a:prstGeom prst="rect">
            <a:avLst/>
          </a:prstGeom>
        </p:spPr>
        <p:txBody>
          <a:bodyPr vert="horz" lIns="91440" tIns="45720" rIns="91440" bIns="45720" rtlCol="0"/>
          <a:lstStyle>
            <a:lvl1pPr algn="r">
              <a:defRPr sz="1200">
                <a:latin typeface="Arial" panose="020B0604020202020204" pitchFamily="34" charset="0"/>
              </a:defRPr>
            </a:lvl1pPr>
          </a:lstStyle>
          <a:p>
            <a:pPr>
              <a:defRPr/>
            </a:pPr>
            <a:fld id="{F692CD44-D6CF-4CE4-B2B7-D549DD19EA20}" type="datetimeFigureOut">
              <a:rPr lang="zh-CN" altLang="en-US"/>
              <a:pPr>
                <a:defRPr/>
              </a:pPr>
              <a:t>2017/9/25</a:t>
            </a:fld>
            <a:endParaRPr lang="zh-CN" altLang="en-US"/>
          </a:p>
        </p:txBody>
      </p:sp>
      <p:sp>
        <p:nvSpPr>
          <p:cNvPr id="4" name="页脚占位符 3">
            <a:extLst>
              <a:ext uri="{FF2B5EF4-FFF2-40B4-BE49-F238E27FC236}"/>
            </a:extLst>
          </p:cNvPr>
          <p:cNvSpPr>
            <a:spLocks noGrp="1"/>
          </p:cNvSpPr>
          <p:nvPr>
            <p:ph type="ftr" sz="quarter" idx="2"/>
          </p:nvPr>
        </p:nvSpPr>
        <p:spPr>
          <a:xfrm>
            <a:off x="0" y="9378950"/>
            <a:ext cx="2946400" cy="495300"/>
          </a:xfrm>
          <a:prstGeom prst="rect">
            <a:avLst/>
          </a:prstGeom>
        </p:spPr>
        <p:txBody>
          <a:bodyPr vert="horz" lIns="91440" tIns="45720" rIns="91440" bIns="45720" rtlCol="0" anchor="b"/>
          <a:lstStyle>
            <a:lvl1pPr algn="l">
              <a:defRPr sz="1200">
                <a:latin typeface="Arial" panose="020B0604020202020204" pitchFamily="34" charset="0"/>
              </a:defRPr>
            </a:lvl1pPr>
          </a:lstStyle>
          <a:p>
            <a:pPr>
              <a:defRPr/>
            </a:pPr>
            <a:endParaRPr lang="zh-CN" altLang="en-US"/>
          </a:p>
        </p:txBody>
      </p:sp>
      <p:sp>
        <p:nvSpPr>
          <p:cNvPr id="5" name="灯片编号占位符 4">
            <a:extLst>
              <a:ext uri="{FF2B5EF4-FFF2-40B4-BE49-F238E27FC236}"/>
            </a:extLst>
          </p:cNvPr>
          <p:cNvSpPr>
            <a:spLocks noGrp="1"/>
          </p:cNvSpPr>
          <p:nvPr>
            <p:ph type="sldNum" sz="quarter" idx="3"/>
          </p:nvPr>
        </p:nvSpPr>
        <p:spPr>
          <a:xfrm>
            <a:off x="3849688" y="9378950"/>
            <a:ext cx="2946400" cy="4953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A05A83D9-B12E-4714-8D85-10349D24DBC1}" type="slidenum">
              <a:rPr lang="zh-CN" altLang="en-US"/>
              <a:pPr>
                <a:defRPr/>
              </a:pPr>
              <a:t>‹#›</a:t>
            </a:fld>
            <a:endParaRPr lang="zh-CN" altLang="en-US"/>
          </a:p>
        </p:txBody>
      </p:sp>
    </p:spTree>
    <p:extLst>
      <p:ext uri="{BB962C8B-B14F-4D97-AF65-F5344CB8AC3E}">
        <p14:creationId xmlns:p14="http://schemas.microsoft.com/office/powerpoint/2010/main" val="11381810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extLst>
          </p:cNvPr>
          <p:cNvSpPr>
            <a:spLocks noGrp="1"/>
          </p:cNvSpPr>
          <p:nvPr>
            <p:ph type="hdr" sz="quarter"/>
          </p:nvPr>
        </p:nvSpPr>
        <p:spPr>
          <a:xfrm>
            <a:off x="0" y="0"/>
            <a:ext cx="2946400" cy="495300"/>
          </a:xfrm>
          <a:prstGeom prst="rect">
            <a:avLst/>
          </a:prstGeom>
        </p:spPr>
        <p:txBody>
          <a:bodyPr vert="horz" lIns="91440" tIns="45720" rIns="91440" bIns="45720" rtlCol="0"/>
          <a:lstStyle>
            <a:lvl1pPr algn="l">
              <a:defRPr sz="1200">
                <a:latin typeface="Arial" panose="020B0604020202020204" pitchFamily="34" charset="0"/>
              </a:defRPr>
            </a:lvl1pPr>
          </a:lstStyle>
          <a:p>
            <a:pPr>
              <a:defRPr/>
            </a:pPr>
            <a:endParaRPr lang="zh-CN" altLang="en-US"/>
          </a:p>
        </p:txBody>
      </p:sp>
      <p:sp>
        <p:nvSpPr>
          <p:cNvPr id="3" name="日期占位符 2">
            <a:extLst>
              <a:ext uri="{FF2B5EF4-FFF2-40B4-BE49-F238E27FC236}"/>
            </a:extLst>
          </p:cNvPr>
          <p:cNvSpPr>
            <a:spLocks noGrp="1"/>
          </p:cNvSpPr>
          <p:nvPr>
            <p:ph type="dt" idx="1"/>
          </p:nvPr>
        </p:nvSpPr>
        <p:spPr>
          <a:xfrm>
            <a:off x="3849688" y="0"/>
            <a:ext cx="2946400" cy="495300"/>
          </a:xfrm>
          <a:prstGeom prst="rect">
            <a:avLst/>
          </a:prstGeom>
        </p:spPr>
        <p:txBody>
          <a:bodyPr vert="horz" lIns="91440" tIns="45720" rIns="91440" bIns="45720" rtlCol="0"/>
          <a:lstStyle>
            <a:lvl1pPr algn="r">
              <a:defRPr sz="1200">
                <a:latin typeface="Arial" panose="020B0604020202020204" pitchFamily="34" charset="0"/>
              </a:defRPr>
            </a:lvl1pPr>
          </a:lstStyle>
          <a:p>
            <a:pPr>
              <a:defRPr/>
            </a:pPr>
            <a:fld id="{D25391B0-7A2F-4964-A792-48DE0B3EFD5F}" type="datetimeFigureOut">
              <a:rPr lang="zh-CN" altLang="en-US"/>
              <a:pPr>
                <a:defRPr/>
              </a:pPr>
              <a:t>2017/9/25</a:t>
            </a:fld>
            <a:endParaRPr lang="zh-CN" altLang="en-US"/>
          </a:p>
        </p:txBody>
      </p:sp>
      <p:sp>
        <p:nvSpPr>
          <p:cNvPr id="4" name="幻灯片图像占位符 3">
            <a:extLst>
              <a:ext uri="{FF2B5EF4-FFF2-40B4-BE49-F238E27FC236}"/>
            </a:extLst>
          </p:cNvPr>
          <p:cNvSpPr>
            <a:spLocks noGrp="1" noRot="1" noChangeAspect="1"/>
          </p:cNvSpPr>
          <p:nvPr>
            <p:ph type="sldImg" idx="2"/>
          </p:nvPr>
        </p:nvSpPr>
        <p:spPr>
          <a:xfrm>
            <a:off x="1177925" y="1235075"/>
            <a:ext cx="4441825" cy="3332163"/>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extLst>
          </p:cNvPr>
          <p:cNvSpPr>
            <a:spLocks noGrp="1"/>
          </p:cNvSpPr>
          <p:nvPr>
            <p:ph type="body" sz="quarter" idx="3"/>
          </p:nvPr>
        </p:nvSpPr>
        <p:spPr>
          <a:xfrm>
            <a:off x="679450" y="4751388"/>
            <a:ext cx="5438775" cy="3889375"/>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extLst>
          </p:cNvPr>
          <p:cNvSpPr>
            <a:spLocks noGrp="1"/>
          </p:cNvSpPr>
          <p:nvPr>
            <p:ph type="ftr" sz="quarter" idx="4"/>
          </p:nvPr>
        </p:nvSpPr>
        <p:spPr>
          <a:xfrm>
            <a:off x="0" y="9378950"/>
            <a:ext cx="2946400" cy="495300"/>
          </a:xfrm>
          <a:prstGeom prst="rect">
            <a:avLst/>
          </a:prstGeom>
        </p:spPr>
        <p:txBody>
          <a:bodyPr vert="horz" lIns="91440" tIns="45720" rIns="91440" bIns="45720" rtlCol="0" anchor="b"/>
          <a:lstStyle>
            <a:lvl1pPr algn="l">
              <a:defRPr sz="1200">
                <a:latin typeface="Arial" panose="020B0604020202020204" pitchFamily="34" charset="0"/>
              </a:defRPr>
            </a:lvl1pPr>
          </a:lstStyle>
          <a:p>
            <a:pPr>
              <a:defRPr/>
            </a:pPr>
            <a:endParaRPr lang="zh-CN" altLang="en-US"/>
          </a:p>
        </p:txBody>
      </p:sp>
      <p:sp>
        <p:nvSpPr>
          <p:cNvPr id="7" name="灯片编号占位符 6">
            <a:extLst>
              <a:ext uri="{FF2B5EF4-FFF2-40B4-BE49-F238E27FC236}"/>
            </a:extLst>
          </p:cNvPr>
          <p:cNvSpPr>
            <a:spLocks noGrp="1"/>
          </p:cNvSpPr>
          <p:nvPr>
            <p:ph type="sldNum" sz="quarter" idx="5"/>
          </p:nvPr>
        </p:nvSpPr>
        <p:spPr>
          <a:xfrm>
            <a:off x="3849688" y="9378950"/>
            <a:ext cx="2946400" cy="4953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87DABFD1-4F1E-4953-99D2-6A106C396E48}" type="slidenum">
              <a:rPr lang="zh-CN" altLang="en-US"/>
              <a:pPr>
                <a:defRPr/>
              </a:pPr>
              <a:t>‹#›</a:t>
            </a:fld>
            <a:endParaRPr lang="zh-CN" altLang="en-US"/>
          </a:p>
        </p:txBody>
      </p:sp>
    </p:spTree>
    <p:extLst>
      <p:ext uri="{BB962C8B-B14F-4D97-AF65-F5344CB8AC3E}">
        <p14:creationId xmlns:p14="http://schemas.microsoft.com/office/powerpoint/2010/main" val="291107814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991E60D-6211-4472-8E63-A48464B9C3CD}" type="slidenum">
              <a:rPr lang="en-US" altLang="zh-CN" baseline="-25000" smtClean="0">
                <a:solidFill>
                  <a:srgbClr val="000000"/>
                </a:solidFill>
              </a:rPr>
              <a:pPr/>
              <a:t>1</a:t>
            </a:fld>
            <a:endParaRPr lang="en-US" altLang="zh-CN" baseline="-25000" smtClean="0">
              <a:solidFill>
                <a:srgbClr val="000000"/>
              </a:solidFill>
            </a:endParaRPr>
          </a:p>
        </p:txBody>
      </p:sp>
      <p:sp>
        <p:nvSpPr>
          <p:cNvPr id="5123" name="Rectangle 2"/>
          <p:cNvSpPr>
            <a:spLocks noGrp="1" noRot="1" noChangeAspect="1" noChangeArrowheads="1" noTextEdit="1"/>
          </p:cNvSpPr>
          <p:nvPr>
            <p:ph type="sldImg"/>
          </p:nvPr>
        </p:nvSpPr>
        <p:spPr bwMode="auto">
          <a:xfrm>
            <a:off x="862013" y="752475"/>
            <a:ext cx="4945062" cy="3708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4" name="Rectangle 3"/>
          <p:cNvSpPr>
            <a:spLocks noGrp="1" noChangeArrowheads="1"/>
          </p:cNvSpPr>
          <p:nvPr>
            <p:ph type="body" idx="1"/>
          </p:nvPr>
        </p:nvSpPr>
        <p:spPr bwMode="auto">
          <a:xfrm>
            <a:off x="890588" y="4716463"/>
            <a:ext cx="4887912" cy="4467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latin typeface="Arial" panose="020B0604020202020204" pitchFamily="34" charset="0"/>
              </a:rPr>
              <a:t>各位评委老师，大家下午好，我叫马思源，下面由我来进行研究生国家奖学金答辩</a:t>
            </a:r>
            <a:endParaRPr lang="zh-CN" altLang="zh-CN" smtClean="0">
              <a:latin typeface="Arial" panose="020B0604020202020204" pitchFamily="34" charset="0"/>
            </a:endParaRPr>
          </a:p>
        </p:txBody>
      </p:sp>
    </p:spTree>
    <p:extLst>
      <p:ext uri="{BB962C8B-B14F-4D97-AF65-F5344CB8AC3E}">
        <p14:creationId xmlns:p14="http://schemas.microsoft.com/office/powerpoint/2010/main" val="4589410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56D8DD1-EE14-4BE4-A356-83F490CB3419}" type="slidenum">
              <a:rPr lang="en-US" altLang="zh-CN" baseline="-25000" smtClean="0">
                <a:solidFill>
                  <a:srgbClr val="000000"/>
                </a:solidFill>
              </a:rPr>
              <a:pPr/>
              <a:t>10</a:t>
            </a:fld>
            <a:endParaRPr lang="en-US" altLang="zh-CN" baseline="-25000" smtClean="0">
              <a:solidFill>
                <a:srgbClr val="000000"/>
              </a:solidFill>
            </a:endParaRPr>
          </a:p>
        </p:txBody>
      </p:sp>
      <p:sp>
        <p:nvSpPr>
          <p:cNvPr id="23555" name="Rectangle 7"/>
          <p:cNvSpPr txBox="1">
            <a:spLocks noGrp="1" noChangeArrowheads="1"/>
          </p:cNvSpPr>
          <p:nvPr/>
        </p:nvSpPr>
        <p:spPr bwMode="auto">
          <a:xfrm>
            <a:off x="3778250" y="9429750"/>
            <a:ext cx="28892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A7B51799-3505-40B1-8660-37FD0762ACF1}" type="slidenum">
              <a:rPr lang="en-US" altLang="zh-CN" sz="1200">
                <a:solidFill>
                  <a:srgbClr val="000000"/>
                </a:solidFill>
              </a:rPr>
              <a:pPr algn="r" eaLnBrk="1" hangingPunct="1"/>
              <a:t>10</a:t>
            </a:fld>
            <a:endParaRPr lang="en-US" altLang="zh-CN" sz="1200">
              <a:solidFill>
                <a:srgbClr val="000000"/>
              </a:solidFill>
            </a:endParaRPr>
          </a:p>
        </p:txBody>
      </p:sp>
      <p:sp>
        <p:nvSpPr>
          <p:cNvPr id="2355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spcBef>
                <a:spcPct val="0"/>
              </a:spcBef>
            </a:pPr>
            <a:r>
              <a:rPr lang="zh-CN" altLang="en-US" smtClean="0"/>
              <a:t>下面介绍我的社会服务内容，我担任了</a:t>
            </a:r>
            <a:r>
              <a:rPr lang="en-US" altLang="zh-CN" smtClean="0"/>
              <a:t>13</a:t>
            </a:r>
            <a:r>
              <a:rPr lang="zh-CN" altLang="en-US" smtClean="0"/>
              <a:t>级硕士班班长，以及</a:t>
            </a:r>
            <a:r>
              <a:rPr lang="en-US" altLang="zh-CN" smtClean="0"/>
              <a:t>15</a:t>
            </a:r>
            <a:r>
              <a:rPr lang="zh-CN" altLang="en-US" smtClean="0"/>
              <a:t>级博士班班长，积极协助班主任开展班级管理工作。并多次组织班级活动，包括参观渡江战役纪念馆，秋季划龙舟，平安夜包饺子等，取得了良好反响。</a:t>
            </a:r>
            <a:endParaRPr lang="zh-CN" altLang="zh-CN" smtClean="0"/>
          </a:p>
        </p:txBody>
      </p:sp>
    </p:spTree>
    <p:extLst>
      <p:ext uri="{BB962C8B-B14F-4D97-AF65-F5344CB8AC3E}">
        <p14:creationId xmlns:p14="http://schemas.microsoft.com/office/powerpoint/2010/main" val="501800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E112C30-646A-4220-982D-26EC95F4CA53}" type="slidenum">
              <a:rPr lang="en-US" altLang="zh-CN" baseline="-25000" smtClean="0">
                <a:solidFill>
                  <a:srgbClr val="000000"/>
                </a:solidFill>
              </a:rPr>
              <a:pPr/>
              <a:t>2</a:t>
            </a:fld>
            <a:endParaRPr lang="en-US" altLang="zh-CN" baseline="-25000" smtClean="0">
              <a:solidFill>
                <a:srgbClr val="000000"/>
              </a:solidFill>
            </a:endParaRPr>
          </a:p>
        </p:txBody>
      </p:sp>
      <p:sp>
        <p:nvSpPr>
          <p:cNvPr id="7171" name="Rectangle 7"/>
          <p:cNvSpPr txBox="1">
            <a:spLocks noGrp="1" noChangeArrowheads="1"/>
          </p:cNvSpPr>
          <p:nvPr/>
        </p:nvSpPr>
        <p:spPr bwMode="auto">
          <a:xfrm>
            <a:off x="3778250" y="9429750"/>
            <a:ext cx="28892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2E8DF660-0A7C-4AAC-93AB-6559BF5F7AEB}" type="slidenum">
              <a:rPr lang="en-US" altLang="zh-CN" sz="1200">
                <a:solidFill>
                  <a:srgbClr val="000000"/>
                </a:solidFill>
              </a:rPr>
              <a:pPr algn="r" eaLnBrk="1" hangingPunct="1"/>
              <a:t>2</a:t>
            </a:fld>
            <a:endParaRPr lang="en-US" altLang="zh-CN" sz="1200">
              <a:solidFill>
                <a:srgbClr val="000000"/>
              </a:solidFill>
            </a:endParaRPr>
          </a:p>
        </p:txBody>
      </p:sp>
      <p:sp>
        <p:nvSpPr>
          <p:cNvPr id="717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spcBef>
                <a:spcPct val="0"/>
              </a:spcBef>
            </a:pPr>
            <a:r>
              <a:rPr lang="zh-CN" altLang="en-US" smtClean="0"/>
              <a:t>我的答辩报告包括：个人简介、学业和科研工作、论文会议情况以及社会服务四个部分</a:t>
            </a:r>
            <a:endParaRPr lang="zh-CN" altLang="zh-CN" smtClean="0"/>
          </a:p>
        </p:txBody>
      </p:sp>
    </p:spTree>
    <p:extLst>
      <p:ext uri="{BB962C8B-B14F-4D97-AF65-F5344CB8AC3E}">
        <p14:creationId xmlns:p14="http://schemas.microsoft.com/office/powerpoint/2010/main" val="4001916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50AA4AE-1842-4A20-8842-88EFAC2FA0DB}" type="slidenum">
              <a:rPr lang="en-US" altLang="zh-CN" baseline="-25000" smtClean="0">
                <a:solidFill>
                  <a:srgbClr val="000000"/>
                </a:solidFill>
              </a:rPr>
              <a:pPr/>
              <a:t>3</a:t>
            </a:fld>
            <a:endParaRPr lang="en-US" altLang="zh-CN" baseline="-25000" smtClean="0">
              <a:solidFill>
                <a:srgbClr val="000000"/>
              </a:solidFill>
            </a:endParaRPr>
          </a:p>
        </p:txBody>
      </p:sp>
      <p:sp>
        <p:nvSpPr>
          <p:cNvPr id="9219" name="Rectangle 7"/>
          <p:cNvSpPr txBox="1">
            <a:spLocks noGrp="1" noChangeArrowheads="1"/>
          </p:cNvSpPr>
          <p:nvPr/>
        </p:nvSpPr>
        <p:spPr bwMode="auto">
          <a:xfrm>
            <a:off x="3778250" y="9429750"/>
            <a:ext cx="28892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C5B2177B-B9D0-481F-93E0-23424A8B9514}" type="slidenum">
              <a:rPr lang="en-US" altLang="zh-CN" sz="1200">
                <a:solidFill>
                  <a:srgbClr val="000000"/>
                </a:solidFill>
              </a:rPr>
              <a:pPr algn="r" eaLnBrk="1" hangingPunct="1"/>
              <a:t>3</a:t>
            </a:fld>
            <a:endParaRPr lang="en-US" altLang="zh-CN" sz="1200">
              <a:solidFill>
                <a:srgbClr val="000000"/>
              </a:solidFill>
            </a:endParaRPr>
          </a:p>
        </p:txBody>
      </p:sp>
      <p:sp>
        <p:nvSpPr>
          <p:cNvPr id="922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2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spcBef>
                <a:spcPct val="0"/>
              </a:spcBef>
            </a:pPr>
            <a:r>
              <a:rPr lang="zh-CN" altLang="en-US" smtClean="0"/>
              <a:t>我从</a:t>
            </a:r>
            <a:r>
              <a:rPr lang="en-US" altLang="zh-CN" smtClean="0"/>
              <a:t>09</a:t>
            </a:r>
            <a:r>
              <a:rPr lang="zh-CN" altLang="en-US" smtClean="0"/>
              <a:t>年开始，就读于科大近代物物理系，本科期间连续三年获得优秀学生奖学金银奖。</a:t>
            </a:r>
            <a:r>
              <a:rPr lang="en-US" altLang="zh-CN" smtClean="0"/>
              <a:t>13</a:t>
            </a:r>
            <a:r>
              <a:rPr lang="zh-CN" altLang="en-US" smtClean="0"/>
              <a:t>年保送至近代物理系物理电子学专业快电子学实验室，硕博连读，</a:t>
            </a:r>
            <a:r>
              <a:rPr lang="en-US" altLang="zh-CN" smtClean="0"/>
              <a:t>15</a:t>
            </a:r>
            <a:r>
              <a:rPr lang="zh-CN" altLang="en-US" smtClean="0"/>
              <a:t>年转博，如今攻读博士学位</a:t>
            </a:r>
            <a:endParaRPr lang="zh-CN" altLang="zh-CN" smtClean="0"/>
          </a:p>
        </p:txBody>
      </p:sp>
    </p:spTree>
    <p:extLst>
      <p:ext uri="{BB962C8B-B14F-4D97-AF65-F5344CB8AC3E}">
        <p14:creationId xmlns:p14="http://schemas.microsoft.com/office/powerpoint/2010/main" val="2160122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0BF745F-D3A2-43F2-A514-3097E460F72D}" type="slidenum">
              <a:rPr lang="en-US" altLang="zh-CN" baseline="-25000" smtClean="0">
                <a:solidFill>
                  <a:srgbClr val="000000"/>
                </a:solidFill>
              </a:rPr>
              <a:pPr/>
              <a:t>4</a:t>
            </a:fld>
            <a:endParaRPr lang="en-US" altLang="zh-CN" baseline="-25000" smtClean="0">
              <a:solidFill>
                <a:srgbClr val="000000"/>
              </a:solidFill>
            </a:endParaRPr>
          </a:p>
        </p:txBody>
      </p:sp>
      <p:sp>
        <p:nvSpPr>
          <p:cNvPr id="11267" name="Rectangle 7"/>
          <p:cNvSpPr txBox="1">
            <a:spLocks noGrp="1" noChangeArrowheads="1"/>
          </p:cNvSpPr>
          <p:nvPr/>
        </p:nvSpPr>
        <p:spPr bwMode="auto">
          <a:xfrm>
            <a:off x="3778250" y="9429750"/>
            <a:ext cx="28892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0E4F17DE-A517-44B6-8EA7-AD94287D975C}" type="slidenum">
              <a:rPr lang="en-US" altLang="zh-CN" sz="1200">
                <a:solidFill>
                  <a:srgbClr val="000000"/>
                </a:solidFill>
              </a:rPr>
              <a:pPr algn="r" eaLnBrk="1" hangingPunct="1"/>
              <a:t>4</a:t>
            </a:fld>
            <a:endParaRPr lang="en-US" altLang="zh-CN" sz="1200">
              <a:solidFill>
                <a:srgbClr val="000000"/>
              </a:solidFill>
            </a:endParaRPr>
          </a:p>
        </p:txBody>
      </p:sp>
      <p:sp>
        <p:nvSpPr>
          <p:cNvPr id="1126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spcBef>
                <a:spcPct val="0"/>
              </a:spcBef>
            </a:pPr>
            <a:r>
              <a:rPr lang="zh-CN" altLang="en-US" smtClean="0"/>
              <a:t>就读研究生期间，成绩良好，总学分满足毕业要求，加权平均分</a:t>
            </a:r>
            <a:r>
              <a:rPr lang="en-US" altLang="zh-CN" smtClean="0"/>
              <a:t>90</a:t>
            </a:r>
            <a:endParaRPr lang="zh-CN" altLang="zh-CN" smtClean="0"/>
          </a:p>
          <a:p>
            <a:pPr marL="228600" indent="-228600" eaLnBrk="1" hangingPunct="1">
              <a:spcBef>
                <a:spcPct val="0"/>
              </a:spcBef>
            </a:pPr>
            <a:endParaRPr lang="zh-CN" altLang="zh-CN" smtClean="0"/>
          </a:p>
        </p:txBody>
      </p:sp>
    </p:spTree>
    <p:extLst>
      <p:ext uri="{BB962C8B-B14F-4D97-AF65-F5344CB8AC3E}">
        <p14:creationId xmlns:p14="http://schemas.microsoft.com/office/powerpoint/2010/main" val="1205218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F753CAD-E929-43A7-A15A-E56E14FC12E9}" type="slidenum">
              <a:rPr lang="en-US" altLang="zh-CN" baseline="-25000" smtClean="0">
                <a:solidFill>
                  <a:srgbClr val="000000"/>
                </a:solidFill>
              </a:rPr>
              <a:pPr/>
              <a:t>5</a:t>
            </a:fld>
            <a:endParaRPr lang="en-US" altLang="zh-CN" baseline="-25000" smtClean="0">
              <a:solidFill>
                <a:srgbClr val="000000"/>
              </a:solidFill>
            </a:endParaRPr>
          </a:p>
        </p:txBody>
      </p:sp>
      <p:sp>
        <p:nvSpPr>
          <p:cNvPr id="13315" name="Rectangle 7"/>
          <p:cNvSpPr txBox="1">
            <a:spLocks noGrp="1" noChangeArrowheads="1"/>
          </p:cNvSpPr>
          <p:nvPr/>
        </p:nvSpPr>
        <p:spPr bwMode="auto">
          <a:xfrm>
            <a:off x="3778250" y="9429750"/>
            <a:ext cx="28892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AC1C72CF-4D58-4CF5-9740-FAB1D68FDA0D}" type="slidenum">
              <a:rPr lang="en-US" altLang="zh-CN" sz="1200">
                <a:solidFill>
                  <a:srgbClr val="000000"/>
                </a:solidFill>
              </a:rPr>
              <a:pPr algn="r" eaLnBrk="1" hangingPunct="1"/>
              <a:t>5</a:t>
            </a:fld>
            <a:endParaRPr lang="en-US" altLang="zh-CN" sz="1200">
              <a:solidFill>
                <a:srgbClr val="000000"/>
              </a:solidFill>
            </a:endParaRPr>
          </a:p>
        </p:txBody>
      </p:sp>
      <p:sp>
        <p:nvSpPr>
          <p:cNvPr id="1331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spcBef>
                <a:spcPct val="0"/>
              </a:spcBef>
            </a:pPr>
            <a:r>
              <a:rPr lang="zh-CN" altLang="en-US" smtClean="0"/>
              <a:t>下面介绍我的科研工作。我参与了暗物质粒子探测卫星</a:t>
            </a:r>
            <a:r>
              <a:rPr lang="en-US" altLang="zh-CN" smtClean="0"/>
              <a:t>BGO</a:t>
            </a:r>
            <a:r>
              <a:rPr lang="zh-CN" altLang="en-US" smtClean="0"/>
              <a:t>量能器项目，负责量能器正样飞行件前端电子学中</a:t>
            </a:r>
            <a:r>
              <a:rPr lang="en-US" altLang="zh-CN" smtClean="0"/>
              <a:t>C</a:t>
            </a:r>
            <a:r>
              <a:rPr lang="zh-CN" altLang="en-US" smtClean="0"/>
              <a:t>型模块的设计和工程化生产。主要工作包括：初样期间赴</a:t>
            </a:r>
            <a:r>
              <a:rPr lang="en-US" altLang="zh-CN" smtClean="0"/>
              <a:t>CERN</a:t>
            </a:r>
            <a:r>
              <a:rPr lang="zh-CN" altLang="en-US" smtClean="0"/>
              <a:t>参加鉴定件束流试验，正样期间参与卫星总装、和整星环境试验值班，负责数据判读。之后作为试验队员参与发射场测试工作，卫星发射后赴北京空间中心怀柔基地，执行入轨后的前期遥测值班任务。</a:t>
            </a:r>
            <a:endParaRPr lang="zh-CN" altLang="zh-CN" smtClean="0"/>
          </a:p>
          <a:p>
            <a:pPr marL="228600" indent="-228600" eaLnBrk="1" hangingPunct="1">
              <a:spcBef>
                <a:spcPct val="0"/>
              </a:spcBef>
            </a:pPr>
            <a:endParaRPr lang="zh-CN" altLang="zh-CN" smtClean="0"/>
          </a:p>
        </p:txBody>
      </p:sp>
    </p:spTree>
    <p:extLst>
      <p:ext uri="{BB962C8B-B14F-4D97-AF65-F5344CB8AC3E}">
        <p14:creationId xmlns:p14="http://schemas.microsoft.com/office/powerpoint/2010/main" val="4129634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6FD323A-9AB0-4F73-99D9-6B0B897395C5}" type="slidenum">
              <a:rPr lang="en-US" altLang="zh-CN" baseline="-25000" smtClean="0">
                <a:solidFill>
                  <a:srgbClr val="000000"/>
                </a:solidFill>
              </a:rPr>
              <a:pPr/>
              <a:t>6</a:t>
            </a:fld>
            <a:endParaRPr lang="en-US" altLang="zh-CN" baseline="-25000" smtClean="0">
              <a:solidFill>
                <a:srgbClr val="000000"/>
              </a:solidFill>
            </a:endParaRPr>
          </a:p>
        </p:txBody>
      </p:sp>
      <p:sp>
        <p:nvSpPr>
          <p:cNvPr id="15363" name="Rectangle 7"/>
          <p:cNvSpPr txBox="1">
            <a:spLocks noGrp="1" noChangeArrowheads="1"/>
          </p:cNvSpPr>
          <p:nvPr/>
        </p:nvSpPr>
        <p:spPr bwMode="auto">
          <a:xfrm>
            <a:off x="3778250" y="9429750"/>
            <a:ext cx="28892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AA5420A9-A342-4CEB-A993-8B8EE4761914}" type="slidenum">
              <a:rPr lang="en-US" altLang="zh-CN" sz="1200">
                <a:solidFill>
                  <a:srgbClr val="000000"/>
                </a:solidFill>
              </a:rPr>
              <a:pPr algn="r" eaLnBrk="1" hangingPunct="1"/>
              <a:t>6</a:t>
            </a:fld>
            <a:endParaRPr lang="en-US" altLang="zh-CN" sz="1200">
              <a:solidFill>
                <a:srgbClr val="000000"/>
              </a:solidFill>
            </a:endParaRPr>
          </a:p>
        </p:txBody>
      </p:sp>
      <p:sp>
        <p:nvSpPr>
          <p:cNvPr id="1536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spcBef>
                <a:spcPct val="0"/>
              </a:spcBef>
            </a:pPr>
            <a:r>
              <a:rPr lang="zh-CN" altLang="en-US" smtClean="0"/>
              <a:t>下面是另一项工作，为中国工程物理研究院的某外场试验，设计一套高垂直分辨率，高速的信号采集系统。具体承担输入信号调理电路的设计。下面是该系统主要指标，我的设计难点主要在满足高增益情况下，降低噪声，以及精确调整差模信号的偏置电压，使其适应</a:t>
            </a:r>
            <a:r>
              <a:rPr lang="en-US" altLang="zh-CN" smtClean="0"/>
              <a:t>ADC</a:t>
            </a:r>
            <a:r>
              <a:rPr lang="zh-CN" altLang="en-US" smtClean="0"/>
              <a:t>的输入动态范围。设计结果满足指标要求，系统被成功应用于其试验项目，运行状态良好。</a:t>
            </a:r>
            <a:endParaRPr lang="zh-CN" altLang="zh-CN" smtClean="0"/>
          </a:p>
          <a:p>
            <a:pPr marL="228600" indent="-228600" eaLnBrk="1" hangingPunct="1">
              <a:spcBef>
                <a:spcPct val="0"/>
              </a:spcBef>
            </a:pPr>
            <a:endParaRPr lang="zh-CN" altLang="zh-CN" smtClean="0"/>
          </a:p>
        </p:txBody>
      </p:sp>
    </p:spTree>
    <p:extLst>
      <p:ext uri="{BB962C8B-B14F-4D97-AF65-F5344CB8AC3E}">
        <p14:creationId xmlns:p14="http://schemas.microsoft.com/office/powerpoint/2010/main" val="1644223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30DE13C-14E7-4CC0-A9F5-53F7854AA447}" type="slidenum">
              <a:rPr lang="en-US" altLang="zh-CN" baseline="-25000" smtClean="0">
                <a:solidFill>
                  <a:srgbClr val="000000"/>
                </a:solidFill>
              </a:rPr>
              <a:pPr/>
              <a:t>7</a:t>
            </a:fld>
            <a:endParaRPr lang="en-US" altLang="zh-CN" baseline="-25000" smtClean="0">
              <a:solidFill>
                <a:srgbClr val="000000"/>
              </a:solidFill>
            </a:endParaRPr>
          </a:p>
        </p:txBody>
      </p:sp>
      <p:sp>
        <p:nvSpPr>
          <p:cNvPr id="17411" name="Rectangle 7"/>
          <p:cNvSpPr txBox="1">
            <a:spLocks noGrp="1" noChangeArrowheads="1"/>
          </p:cNvSpPr>
          <p:nvPr/>
        </p:nvSpPr>
        <p:spPr bwMode="auto">
          <a:xfrm>
            <a:off x="3778250" y="9429750"/>
            <a:ext cx="28892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E45D6722-5432-407C-8CF2-AF6E47773D6C}" type="slidenum">
              <a:rPr lang="en-US" altLang="zh-CN" sz="1200">
                <a:solidFill>
                  <a:srgbClr val="000000"/>
                </a:solidFill>
              </a:rPr>
              <a:pPr algn="r" eaLnBrk="1" hangingPunct="1"/>
              <a:t>7</a:t>
            </a:fld>
            <a:endParaRPr lang="en-US" altLang="zh-CN" sz="1200">
              <a:solidFill>
                <a:srgbClr val="000000"/>
              </a:solidFill>
            </a:endParaRPr>
          </a:p>
        </p:txBody>
      </p:sp>
      <p:sp>
        <p:nvSpPr>
          <p:cNvPr id="1741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spcBef>
                <a:spcPct val="0"/>
              </a:spcBef>
            </a:pPr>
            <a:r>
              <a:rPr lang="zh-CN" altLang="en-US" smtClean="0"/>
              <a:t>第三项工作是目前正在进行的。中国环形正负电子对撞机，电磁量能器项目，旨在开展针对硅钨图像型电磁量能器读出电子学中关键技术的预研攻关。这是我的博士毕业课题。项目的难点一个是由于图像型量能器通道集成度非常高，因此对功耗和散热有严格要求。另一个难点是由于采用模拟读出，因此对速度和分辨率有很高要求。项目目前进展顺利，已经成功验证可行性，正在进行原型机设计。</a:t>
            </a:r>
            <a:endParaRPr lang="zh-CN" altLang="zh-CN" smtClean="0"/>
          </a:p>
          <a:p>
            <a:pPr marL="228600" indent="-228600" eaLnBrk="1" hangingPunct="1">
              <a:spcBef>
                <a:spcPct val="0"/>
              </a:spcBef>
            </a:pPr>
            <a:endParaRPr lang="zh-CN" altLang="zh-CN" smtClean="0"/>
          </a:p>
        </p:txBody>
      </p:sp>
    </p:spTree>
    <p:extLst>
      <p:ext uri="{BB962C8B-B14F-4D97-AF65-F5344CB8AC3E}">
        <p14:creationId xmlns:p14="http://schemas.microsoft.com/office/powerpoint/2010/main" val="3652767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5E0BB00-9F33-4AAD-A004-359709226062}" type="slidenum">
              <a:rPr lang="en-US" altLang="zh-CN" baseline="-25000" smtClean="0">
                <a:solidFill>
                  <a:srgbClr val="000000"/>
                </a:solidFill>
              </a:rPr>
              <a:pPr/>
              <a:t>8</a:t>
            </a:fld>
            <a:endParaRPr lang="en-US" altLang="zh-CN" baseline="-25000" smtClean="0">
              <a:solidFill>
                <a:srgbClr val="000000"/>
              </a:solidFill>
            </a:endParaRPr>
          </a:p>
        </p:txBody>
      </p:sp>
      <p:sp>
        <p:nvSpPr>
          <p:cNvPr id="19459" name="Rectangle 7"/>
          <p:cNvSpPr txBox="1">
            <a:spLocks noGrp="1" noChangeArrowheads="1"/>
          </p:cNvSpPr>
          <p:nvPr/>
        </p:nvSpPr>
        <p:spPr bwMode="auto">
          <a:xfrm>
            <a:off x="3778250" y="9429750"/>
            <a:ext cx="28892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ADBC9E26-7FB2-43B7-993F-117E76C5A8B4}" type="slidenum">
              <a:rPr lang="en-US" altLang="zh-CN" sz="1200">
                <a:solidFill>
                  <a:srgbClr val="000000"/>
                </a:solidFill>
              </a:rPr>
              <a:pPr algn="r" eaLnBrk="1" hangingPunct="1"/>
              <a:t>8</a:t>
            </a:fld>
            <a:endParaRPr lang="en-US" altLang="zh-CN" sz="1200">
              <a:solidFill>
                <a:srgbClr val="000000"/>
              </a:solidFill>
            </a:endParaRPr>
          </a:p>
        </p:txBody>
      </p:sp>
      <p:sp>
        <p:nvSpPr>
          <p:cNvPr id="1946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6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spcBef>
                <a:spcPct val="0"/>
              </a:spcBef>
            </a:pPr>
            <a:r>
              <a:rPr lang="zh-CN" altLang="en-US" smtClean="0"/>
              <a:t>下面是我的论文和会议情况。截至目前一共三篇论文，其中两篇英文，一篇一作，一篇导师一作我是二作。读研期间积极参加国际会议，</a:t>
            </a:r>
            <a:r>
              <a:rPr lang="en-US" altLang="zh-CN" smtClean="0"/>
              <a:t>2016</a:t>
            </a:r>
            <a:r>
              <a:rPr lang="zh-CN" altLang="en-US" smtClean="0"/>
              <a:t>年参加了</a:t>
            </a:r>
            <a:r>
              <a:rPr lang="en-US" altLang="zh-CN" smtClean="0"/>
              <a:t>RT</a:t>
            </a:r>
            <a:r>
              <a:rPr lang="zh-CN" altLang="en-US" smtClean="0"/>
              <a:t>会议，</a:t>
            </a:r>
            <a:r>
              <a:rPr lang="en-US" altLang="zh-CN" smtClean="0"/>
              <a:t>2017</a:t>
            </a:r>
            <a:r>
              <a:rPr lang="zh-CN" altLang="en-US" smtClean="0"/>
              <a:t>年参加了</a:t>
            </a:r>
            <a:r>
              <a:rPr lang="en-US" altLang="zh-CN" smtClean="0"/>
              <a:t>TIPP</a:t>
            </a:r>
            <a:r>
              <a:rPr lang="zh-CN" altLang="en-US" smtClean="0"/>
              <a:t>会议，还参加过国内的第六届微结构气体探测器研讨会。</a:t>
            </a:r>
            <a:endParaRPr lang="zh-CN" altLang="zh-CN" smtClean="0"/>
          </a:p>
          <a:p>
            <a:pPr marL="228600" indent="-228600" eaLnBrk="1" hangingPunct="1">
              <a:spcBef>
                <a:spcPct val="0"/>
              </a:spcBef>
            </a:pPr>
            <a:endParaRPr lang="zh-CN" altLang="zh-CN" smtClean="0"/>
          </a:p>
        </p:txBody>
      </p:sp>
    </p:spTree>
    <p:extLst>
      <p:ext uri="{BB962C8B-B14F-4D97-AF65-F5344CB8AC3E}">
        <p14:creationId xmlns:p14="http://schemas.microsoft.com/office/powerpoint/2010/main" val="2703162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692F224-459A-4249-BAEE-32EED5D6A69B}" type="slidenum">
              <a:rPr lang="en-US" altLang="zh-CN" baseline="-25000" smtClean="0">
                <a:solidFill>
                  <a:srgbClr val="000000"/>
                </a:solidFill>
              </a:rPr>
              <a:pPr/>
              <a:t>9</a:t>
            </a:fld>
            <a:endParaRPr lang="en-US" altLang="zh-CN" baseline="-25000" smtClean="0">
              <a:solidFill>
                <a:srgbClr val="000000"/>
              </a:solidFill>
            </a:endParaRPr>
          </a:p>
        </p:txBody>
      </p:sp>
      <p:sp>
        <p:nvSpPr>
          <p:cNvPr id="21507" name="Rectangle 7"/>
          <p:cNvSpPr txBox="1">
            <a:spLocks noGrp="1" noChangeArrowheads="1"/>
          </p:cNvSpPr>
          <p:nvPr/>
        </p:nvSpPr>
        <p:spPr bwMode="auto">
          <a:xfrm>
            <a:off x="3778250" y="9429750"/>
            <a:ext cx="28892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3947D74B-A53D-4ED0-96DD-DAA05AC0CCC8}" type="slidenum">
              <a:rPr lang="en-US" altLang="zh-CN" sz="1200">
                <a:solidFill>
                  <a:srgbClr val="000000"/>
                </a:solidFill>
              </a:rPr>
              <a:pPr algn="r" eaLnBrk="1" hangingPunct="1"/>
              <a:t>9</a:t>
            </a:fld>
            <a:endParaRPr lang="en-US" altLang="zh-CN" sz="1200">
              <a:solidFill>
                <a:srgbClr val="000000"/>
              </a:solidFill>
            </a:endParaRPr>
          </a:p>
        </p:txBody>
      </p:sp>
      <p:sp>
        <p:nvSpPr>
          <p:cNvPr id="2150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spcBef>
                <a:spcPct val="0"/>
              </a:spcBef>
            </a:pPr>
            <a:r>
              <a:rPr lang="zh-CN" altLang="en-US" smtClean="0"/>
              <a:t>下面介绍我的社会服务内容，我担任了</a:t>
            </a:r>
            <a:r>
              <a:rPr lang="en-US" altLang="zh-CN" smtClean="0"/>
              <a:t>13</a:t>
            </a:r>
            <a:r>
              <a:rPr lang="zh-CN" altLang="en-US" smtClean="0"/>
              <a:t>级硕士班班长，以及</a:t>
            </a:r>
            <a:r>
              <a:rPr lang="en-US" altLang="zh-CN" smtClean="0"/>
              <a:t>15</a:t>
            </a:r>
            <a:r>
              <a:rPr lang="zh-CN" altLang="en-US" smtClean="0"/>
              <a:t>级博士班班长，积极协助班主任开展班级管理工作。并多次组织班级活动，包括参观渡江战役纪念馆，秋季划龙舟，平安夜包饺子等，取得了良好反响。</a:t>
            </a:r>
            <a:endParaRPr lang="zh-CN" altLang="zh-CN" smtClean="0"/>
          </a:p>
        </p:txBody>
      </p:sp>
    </p:spTree>
    <p:extLst>
      <p:ext uri="{BB962C8B-B14F-4D97-AF65-F5344CB8AC3E}">
        <p14:creationId xmlns:p14="http://schemas.microsoft.com/office/powerpoint/2010/main" val="3897419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extLst>
          </p:cNvPr>
          <p:cNvSpPr>
            <a:spLocks noGrp="1" noChangeArrowheads="1"/>
          </p:cNvSpPr>
          <p:nvPr>
            <p:ph type="sldNum" sz="quarter" idx="12"/>
          </p:nvPr>
        </p:nvSpPr>
        <p:spPr>
          <a:ln/>
        </p:spPr>
        <p:txBody>
          <a:bodyPr/>
          <a:lstStyle>
            <a:lvl1pPr>
              <a:defRPr/>
            </a:lvl1pPr>
          </a:lstStyle>
          <a:p>
            <a:pPr>
              <a:defRPr/>
            </a:pPr>
            <a:fld id="{A003222F-279F-4803-B91D-25C350C1100E}" type="slidenum">
              <a:rPr lang="en-US" altLang="zh-CN"/>
              <a:pPr>
                <a:defRPr/>
              </a:pPr>
              <a:t>‹#›</a:t>
            </a:fld>
            <a:endParaRPr lang="en-US" altLang="zh-CN"/>
          </a:p>
        </p:txBody>
      </p:sp>
    </p:spTree>
    <p:extLst>
      <p:ext uri="{BB962C8B-B14F-4D97-AF65-F5344CB8AC3E}">
        <p14:creationId xmlns:p14="http://schemas.microsoft.com/office/powerpoint/2010/main" val="1843183405"/>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a:extLst>
              <a:ext uri="{FF2B5EF4-FFF2-40B4-BE49-F238E27FC236}"/>
            </a:extLst>
          </p:cNvPr>
          <p:cNvSpPr>
            <a:spLocks noGrp="1" noChangeArrowheads="1"/>
          </p:cNvSpPr>
          <p:nvPr>
            <p:ph type="dt" sz="half" idx="2"/>
          </p:nvPr>
        </p:nvSpPr>
        <p:spPr bwMode="auto">
          <a:xfrm>
            <a:off x="457200" y="6245225"/>
            <a:ext cx="21336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eaLnBrk="1" hangingPunct="1">
              <a:defRPr sz="1400">
                <a:latin typeface="Arial" panose="020B0604020202020204" pitchFamily="34" charset="0"/>
              </a:defRPr>
            </a:lvl1pPr>
          </a:lstStyle>
          <a:p>
            <a:pPr>
              <a:defRPr/>
            </a:pPr>
            <a:endParaRPr lang="en-US" altLang="zh-CN"/>
          </a:p>
        </p:txBody>
      </p:sp>
      <p:sp>
        <p:nvSpPr>
          <p:cNvPr id="1029" name="Rectangle 5">
            <a:extLst>
              <a:ext uri="{FF2B5EF4-FFF2-40B4-BE49-F238E27FC236}"/>
            </a:extLst>
          </p:cNvPr>
          <p:cNvSpPr>
            <a:spLocks noGrp="1" noChangeArrowheads="1"/>
          </p:cNvSpPr>
          <p:nvPr>
            <p:ph type="ftr" sz="quarter" idx="3"/>
          </p:nvPr>
        </p:nvSpPr>
        <p:spPr bwMode="auto">
          <a:xfrm>
            <a:off x="3124200" y="6245225"/>
            <a:ext cx="28956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ctr" eaLnBrk="1" hangingPunct="1">
              <a:defRPr sz="1400">
                <a:latin typeface="Arial" panose="020B0604020202020204" pitchFamily="34" charset="0"/>
              </a:defRPr>
            </a:lvl1pPr>
          </a:lstStyle>
          <a:p>
            <a:pPr>
              <a:defRPr/>
            </a:pPr>
            <a:endParaRPr lang="en-US" altLang="zh-CN"/>
          </a:p>
        </p:txBody>
      </p:sp>
      <p:sp>
        <p:nvSpPr>
          <p:cNvPr id="1030" name="Rectangle 6">
            <a:extLst>
              <a:ext uri="{FF2B5EF4-FFF2-40B4-BE49-F238E27FC236}"/>
            </a:extLst>
          </p:cNvPr>
          <p:cNvSpPr>
            <a:spLocks noGrp="1" noChangeArrowheads="1"/>
          </p:cNvSpPr>
          <p:nvPr>
            <p:ph type="sldNum" sz="quarter" idx="4"/>
          </p:nvPr>
        </p:nvSpPr>
        <p:spPr bwMode="auto">
          <a:xfrm>
            <a:off x="6553200" y="6245225"/>
            <a:ext cx="21336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88FF71B5-1A55-41BA-AB91-B4E5105FAE5F}"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Lst>
  <p:timing>
    <p:tnLst>
      <p:par>
        <p:cTn id="1" dur="indefinite" restart="never" nodeType="tmRoot"/>
      </p:par>
    </p:tnLst>
  </p:timing>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image" Target="../media/image3.jpeg"/><Relationship Id="rId4" Type="http://schemas.openxmlformats.org/officeDocument/2006/relationships/tags" Target="../tags/tag4.xml"/><Relationship Id="rId9"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5.png"/><Relationship Id="rId7"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3.jpeg"/><Relationship Id="rId4" Type="http://schemas.openxmlformats.org/officeDocument/2006/relationships/image" Target="../media/image6.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9ED3D7"/>
            </a:gs>
            <a:gs pos="48000">
              <a:srgbClr val="0070C0"/>
            </a:gs>
            <a:gs pos="100000">
              <a:srgbClr val="002060"/>
            </a:gs>
          </a:gsLst>
          <a:lin ang="16200000" scaled="1"/>
        </a:gradFill>
        <a:effectLst/>
      </p:bgPr>
    </p:bg>
    <p:spTree>
      <p:nvGrpSpPr>
        <p:cNvPr id="1" name=""/>
        <p:cNvGrpSpPr/>
        <p:nvPr/>
      </p:nvGrpSpPr>
      <p:grpSpPr>
        <a:xfrm>
          <a:off x="0" y="0"/>
          <a:ext cx="0" cy="0"/>
          <a:chOff x="0" y="0"/>
          <a:chExt cx="0" cy="0"/>
        </a:xfrm>
      </p:grpSpPr>
      <p:sp>
        <p:nvSpPr>
          <p:cNvPr id="9" name="文本框 8">
            <a:extLst>
              <a:ext uri="{FF2B5EF4-FFF2-40B4-BE49-F238E27FC236}"/>
            </a:extLst>
          </p:cNvPr>
          <p:cNvSpPr txBox="1"/>
          <p:nvPr/>
        </p:nvSpPr>
        <p:spPr>
          <a:xfrm>
            <a:off x="4260457" y="3352800"/>
            <a:ext cx="3644899" cy="1388329"/>
          </a:xfrm>
          <a:prstGeom prst="rect">
            <a:avLst/>
          </a:prstGeom>
          <a:noFill/>
        </p:spPr>
        <p:txBody>
          <a:bodyPr>
            <a:spAutoFit/>
          </a:bodyPr>
          <a:lstStyle/>
          <a:p>
            <a:pPr algn="ctr">
              <a:lnSpc>
                <a:spcPts val="5200"/>
              </a:lnSpc>
              <a:defRPr/>
            </a:pPr>
            <a:r>
              <a:rPr lang="zh-CN" altLang="en-US" sz="4400" b="1" dirty="0">
                <a:ln w="6600">
                  <a:solidFill>
                    <a:schemeClr val="bg1"/>
                  </a:solidFill>
                  <a:prstDash val="solid"/>
                </a:ln>
                <a:solidFill>
                  <a:schemeClr val="bg1"/>
                </a:solidFill>
                <a:effectLst>
                  <a:outerShdw dist="38100" dir="2700000" algn="tl" rotWithShape="0">
                    <a:schemeClr val="accent2"/>
                  </a:outerShdw>
                </a:effectLst>
                <a:latin typeface="楷体" panose="02010609060101010101" pitchFamily="49" charset="-122"/>
                <a:ea typeface="楷体" panose="02010609060101010101" pitchFamily="49" charset="-122"/>
                <a:cs typeface="Times New Roman" panose="02020603050405020304" pitchFamily="18" charset="0"/>
              </a:rPr>
              <a:t>马思源</a:t>
            </a:r>
            <a:endParaRPr lang="en-US" altLang="zh-CN" sz="4400" b="1" dirty="0">
              <a:ln w="6600">
                <a:solidFill>
                  <a:schemeClr val="bg1"/>
                </a:solidFill>
                <a:prstDash val="solid"/>
              </a:ln>
              <a:solidFill>
                <a:schemeClr val="bg1"/>
              </a:solidFill>
              <a:effectLst>
                <a:outerShdw dist="38100" dir="2700000" algn="tl" rotWithShape="0">
                  <a:schemeClr val="accent2"/>
                </a:outerShdw>
              </a:effectLst>
              <a:latin typeface="楷体" panose="02010609060101010101" pitchFamily="49" charset="-122"/>
              <a:ea typeface="楷体" panose="02010609060101010101" pitchFamily="49" charset="-122"/>
              <a:cs typeface="Times New Roman" panose="02020603050405020304" pitchFamily="18" charset="0"/>
            </a:endParaRPr>
          </a:p>
          <a:p>
            <a:pPr algn="ctr">
              <a:lnSpc>
                <a:spcPts val="5200"/>
              </a:lnSpc>
              <a:defRPr/>
            </a:pPr>
            <a:r>
              <a:rPr lang="en-US" altLang="zh-CN" sz="2800" b="1" dirty="0">
                <a:ln w="6600">
                  <a:solidFill>
                    <a:schemeClr val="bg1"/>
                  </a:solidFill>
                  <a:prstDash val="solid"/>
                </a:ln>
                <a:solidFill>
                  <a:schemeClr val="bg1"/>
                </a:solidFill>
                <a:effectLst>
                  <a:outerShdw dist="38100" dir="2700000" algn="tl" rotWithShape="0">
                    <a:schemeClr val="accent2"/>
                  </a:outerShdw>
                </a:effectLst>
                <a:latin typeface="Times New Roman" panose="02020603050405020304" pitchFamily="18" charset="0"/>
                <a:ea typeface="Tahoma" panose="020B0604030504040204" pitchFamily="34" charset="0"/>
                <a:cs typeface="Times New Roman" panose="02020603050405020304" pitchFamily="18" charset="0"/>
              </a:rPr>
              <a:t>  BA15004050</a:t>
            </a:r>
          </a:p>
        </p:txBody>
      </p:sp>
      <p:sp>
        <p:nvSpPr>
          <p:cNvPr id="14" name="矩形 13">
            <a:extLst>
              <a:ext uri="{FF2B5EF4-FFF2-40B4-BE49-F238E27FC236}"/>
            </a:extLst>
          </p:cNvPr>
          <p:cNvSpPr/>
          <p:nvPr/>
        </p:nvSpPr>
        <p:spPr>
          <a:xfrm>
            <a:off x="838200" y="1905000"/>
            <a:ext cx="7880350" cy="1016000"/>
          </a:xfrm>
          <a:prstGeom prst="rect">
            <a:avLst/>
          </a:prstGeom>
          <a:noFill/>
        </p:spPr>
        <p:txBody>
          <a:bodyPr wrap="none">
            <a:spAutoFit/>
            <a:scene3d>
              <a:camera prst="orthographicFront"/>
              <a:lightRig rig="threePt" dir="t"/>
            </a:scene3d>
            <a:sp3d extrusionH="57150">
              <a:bevelT w="38100" h="38100"/>
            </a:sp3d>
          </a:bodyPr>
          <a:lstStyle/>
          <a:p>
            <a:pPr algn="ctr">
              <a:defRPr/>
            </a:pPr>
            <a:r>
              <a:rPr lang="zh-CN" altLang="en-US" sz="6000" b="1" dirty="0">
                <a:ln w="6600">
                  <a:noFill/>
                  <a:prstDash val="solid"/>
                </a:ln>
                <a:solidFill>
                  <a:schemeClr val="bg1"/>
                </a:solidFill>
                <a:effectLst>
                  <a:glow rad="101600">
                    <a:schemeClr val="accent2">
                      <a:satMod val="175000"/>
                      <a:alpha val="40000"/>
                    </a:schemeClr>
                  </a:glow>
                  <a:outerShdw dist="38100" dir="2700000" algn="tl" rotWithShape="0">
                    <a:schemeClr val="accent2"/>
                  </a:outerShdw>
                </a:effectLst>
                <a:latin typeface="Times New Roman" panose="02020603050405020304" pitchFamily="18" charset="0"/>
                <a:ea typeface="华文行楷" panose="02010800040101010101" pitchFamily="2" charset="-122"/>
                <a:cs typeface="Times New Roman" panose="02020603050405020304" pitchFamily="18" charset="0"/>
              </a:rPr>
              <a:t>研究生国家奖学金答辩</a:t>
            </a:r>
          </a:p>
        </p:txBody>
      </p:sp>
      <p:sp>
        <p:nvSpPr>
          <p:cNvPr id="11" name="文本框 10">
            <a:extLst>
              <a:ext uri="{FF2B5EF4-FFF2-40B4-BE49-F238E27FC236}"/>
            </a:extLst>
          </p:cNvPr>
          <p:cNvSpPr txBox="1"/>
          <p:nvPr/>
        </p:nvSpPr>
        <p:spPr>
          <a:xfrm>
            <a:off x="3727057" y="4763910"/>
            <a:ext cx="5029200" cy="461665"/>
          </a:xfrm>
          <a:prstGeom prst="rect">
            <a:avLst/>
          </a:prstGeom>
          <a:noFill/>
        </p:spPr>
        <p:txBody>
          <a:bodyPr>
            <a:spAutoFit/>
          </a:bodyPr>
          <a:lstStyle/>
          <a:p>
            <a:pPr algn="ctr">
              <a:defRPr/>
            </a:pPr>
            <a:r>
              <a:rPr lang="zh-CN" altLang="en-US" sz="2400" b="1" dirty="0">
                <a:ln w="6600">
                  <a:solidFill>
                    <a:schemeClr val="bg1"/>
                  </a:solidFill>
                  <a:prstDash val="solid"/>
                </a:ln>
                <a:solidFill>
                  <a:schemeClr val="bg1"/>
                </a:solidFill>
                <a:effectLst>
                  <a:outerShdw dist="38100" dir="2700000" algn="tl" rotWithShape="0">
                    <a:schemeClr val="accent2"/>
                  </a:outerShdw>
                </a:effectLst>
                <a:latin typeface="楷体" panose="02010609060101010101" pitchFamily="49" charset="-122"/>
                <a:ea typeface="楷体" panose="02010609060101010101" pitchFamily="49" charset="-122"/>
                <a:cs typeface="Times New Roman" panose="02020603050405020304" pitchFamily="18" charset="0"/>
              </a:rPr>
              <a:t>导师：刘树彬教授 封常青副教授</a:t>
            </a:r>
            <a:endParaRPr lang="en-US" altLang="zh-CN" sz="2400" b="1" dirty="0">
              <a:ln w="6600">
                <a:solidFill>
                  <a:schemeClr val="bg1"/>
                </a:solidFill>
                <a:prstDash val="solid"/>
              </a:ln>
              <a:solidFill>
                <a:schemeClr val="bg1"/>
              </a:solidFill>
              <a:effectLst>
                <a:outerShdw dist="38100" dir="2700000" algn="tl" rotWithShape="0">
                  <a:schemeClr val="accent2"/>
                </a:outerShdw>
              </a:effectLst>
              <a:latin typeface="楷体" panose="02010609060101010101" pitchFamily="49" charset="-122"/>
              <a:ea typeface="楷体" panose="02010609060101010101" pitchFamily="49" charset="-122"/>
              <a:cs typeface="Times New Roman" panose="02020603050405020304" pitchFamily="18" charset="0"/>
            </a:endParaRPr>
          </a:p>
        </p:txBody>
      </p:sp>
      <p:pic>
        <p:nvPicPr>
          <p:cNvPr id="4" name="图片 3">
            <a:extLst>
              <a:ext uri="{FF2B5EF4-FFF2-40B4-BE49-F238E27FC236}"/>
            </a:extLst>
          </p:cNvPr>
          <p:cNvPicPr>
            <a:picLocks noChangeAspect="1"/>
          </p:cNvPicPr>
          <p:nvPr/>
        </p:nvPicPr>
        <p:blipFill>
          <a:blip r:embed="rId3" cstate="print">
            <a:extLst/>
          </a:blip>
          <a:stretch>
            <a:fillRect/>
          </a:stretch>
        </p:blipFill>
        <p:spPr>
          <a:xfrm>
            <a:off x="609600" y="3546942"/>
            <a:ext cx="1447800" cy="1447800"/>
          </a:xfrm>
          <a:prstGeom prst="flowChartConnector">
            <a:avLst/>
          </a:prstGeom>
        </p:spPr>
      </p:pic>
      <p:pic>
        <p:nvPicPr>
          <p:cNvPr id="10" name="图片 9">
            <a:extLst>
              <a:ext uri="{FF2B5EF4-FFF2-40B4-BE49-F238E27FC236}"/>
            </a:extLst>
          </p:cNvPr>
          <p:cNvPicPr>
            <a:picLocks noChangeAspect="1"/>
          </p:cNvPicPr>
          <p:nvPr/>
        </p:nvPicPr>
        <p:blipFill rotWithShape="1">
          <a:blip r:embed="rId4" cstate="print">
            <a:extLst/>
          </a:blip>
          <a:srcRect r="48518"/>
          <a:stretch/>
        </p:blipFill>
        <p:spPr>
          <a:xfrm>
            <a:off x="2305111" y="3581400"/>
            <a:ext cx="1504889" cy="1455455"/>
          </a:xfrm>
          <a:prstGeom prst="flowChartConnector">
            <a:avLst/>
          </a:prstGeom>
        </p:spPr>
      </p:pic>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AutoShape 11"/>
          <p:cNvSpPr>
            <a:spLocks noChangeArrowheads="1"/>
          </p:cNvSpPr>
          <p:nvPr/>
        </p:nvSpPr>
        <p:spPr bwMode="gray">
          <a:xfrm>
            <a:off x="538163" y="1887538"/>
            <a:ext cx="7961312" cy="1782762"/>
          </a:xfrm>
          <a:prstGeom prst="roundRect">
            <a:avLst>
              <a:gd name="adj" fmla="val 6903"/>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prstDash val="dash"/>
                <a:round/>
                <a:headEnd/>
                <a:tailEnd/>
              </a14:hiddenLine>
            </a:ext>
          </a:extLst>
        </p:spPr>
        <p:txBody>
          <a:bodyPr wrap="none" anchor="ctr"/>
          <a:lstStyle>
            <a:lvl1pPr marL="285750" indent="-28575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 typeface="Wingdings" panose="05000000000000000000" pitchFamily="2" charset="2"/>
              <a:buChar char="Ø"/>
            </a:pPr>
            <a:r>
              <a:rPr lang="en-US" altLang="zh-CN" sz="1800" b="1">
                <a:solidFill>
                  <a:srgbClr val="000066"/>
                </a:solidFill>
                <a:ea typeface="楷体" panose="02010609060101010101" pitchFamily="49" charset="-122"/>
                <a:cs typeface="Times New Roman" panose="02020603050405020304" pitchFamily="18" charset="0"/>
              </a:rPr>
              <a:t>13</a:t>
            </a:r>
            <a:r>
              <a:rPr lang="zh-CN" altLang="en-US" sz="1800" b="1">
                <a:solidFill>
                  <a:srgbClr val="000066"/>
                </a:solidFill>
                <a:ea typeface="楷体" panose="02010609060101010101" pitchFamily="49" charset="-122"/>
                <a:cs typeface="Times New Roman" panose="02020603050405020304" pitchFamily="18" charset="0"/>
              </a:rPr>
              <a:t>年至今连续担任科技活动周讲解员</a:t>
            </a:r>
            <a:endParaRPr lang="en-US" altLang="zh-CN" sz="1800" b="1">
              <a:solidFill>
                <a:srgbClr val="000066"/>
              </a:solidFill>
              <a:ea typeface="楷体" panose="02010609060101010101" pitchFamily="49" charset="-122"/>
              <a:cs typeface="Times New Roman" panose="02020603050405020304" pitchFamily="18" charset="0"/>
            </a:endParaRPr>
          </a:p>
          <a:p>
            <a:pPr>
              <a:lnSpc>
                <a:spcPct val="150000"/>
              </a:lnSpc>
              <a:spcBef>
                <a:spcPct val="0"/>
              </a:spcBef>
              <a:buFont typeface="Wingdings" panose="05000000000000000000" pitchFamily="2" charset="2"/>
              <a:buChar char="Ø"/>
            </a:pPr>
            <a:r>
              <a:rPr lang="zh-CN" altLang="en-US" sz="1800" b="1">
                <a:solidFill>
                  <a:srgbClr val="000066"/>
                </a:solidFill>
                <a:ea typeface="楷体" panose="02010609060101010101" pitchFamily="49" charset="-122"/>
                <a:cs typeface="Times New Roman" panose="02020603050405020304" pitchFamily="18" charset="0"/>
              </a:rPr>
              <a:t>编剧并监制</a:t>
            </a:r>
            <a:r>
              <a:rPr lang="zh-CN" altLang="en-US" sz="1800" b="1">
                <a:solidFill>
                  <a:srgbClr val="FF0000"/>
                </a:solidFill>
                <a:ea typeface="楷体" panose="02010609060101010101" pitchFamily="49" charset="-122"/>
                <a:cs typeface="Times New Roman" panose="02020603050405020304" pitchFamily="18" charset="0"/>
              </a:rPr>
              <a:t>暗物质粒子探测卫星</a:t>
            </a:r>
            <a:r>
              <a:rPr lang="en-US" altLang="zh-CN" sz="1800" b="1">
                <a:solidFill>
                  <a:srgbClr val="FF0000"/>
                </a:solidFill>
                <a:ea typeface="楷体" panose="02010609060101010101" pitchFamily="49" charset="-122"/>
                <a:cs typeface="Times New Roman" panose="02020603050405020304" pitchFamily="18" charset="0"/>
              </a:rPr>
              <a:t>BGO</a:t>
            </a:r>
            <a:r>
              <a:rPr lang="zh-CN" altLang="en-US" sz="1800" b="1">
                <a:solidFill>
                  <a:srgbClr val="FF0000"/>
                </a:solidFill>
                <a:ea typeface="楷体" panose="02010609060101010101" pitchFamily="49" charset="-122"/>
                <a:cs typeface="Times New Roman" panose="02020603050405020304" pitchFamily="18" charset="0"/>
              </a:rPr>
              <a:t>量能器科普宣传片</a:t>
            </a:r>
            <a:endParaRPr lang="en-US" altLang="zh-CN" sz="1800" b="1">
              <a:solidFill>
                <a:srgbClr val="FF0000"/>
              </a:solidFill>
              <a:ea typeface="楷体" panose="02010609060101010101" pitchFamily="49" charset="-122"/>
              <a:cs typeface="Times New Roman" panose="02020603050405020304" pitchFamily="18" charset="0"/>
            </a:endParaRPr>
          </a:p>
          <a:p>
            <a:pPr>
              <a:lnSpc>
                <a:spcPct val="150000"/>
              </a:lnSpc>
              <a:spcBef>
                <a:spcPct val="0"/>
              </a:spcBef>
              <a:buFont typeface="Wingdings" panose="05000000000000000000" pitchFamily="2" charset="2"/>
              <a:buChar char="Ø"/>
            </a:pPr>
            <a:r>
              <a:rPr lang="zh-CN" altLang="en-US" sz="1800" b="1">
                <a:solidFill>
                  <a:srgbClr val="000066"/>
                </a:solidFill>
                <a:ea typeface="楷体" panose="02010609060101010101" pitchFamily="49" charset="-122"/>
                <a:cs typeface="Times New Roman" panose="02020603050405020304" pitchFamily="18" charset="0"/>
              </a:rPr>
              <a:t>参加“科大首届科普创意创新大赛”获得</a:t>
            </a:r>
            <a:r>
              <a:rPr lang="zh-CN" altLang="en-US" sz="1800" b="1">
                <a:solidFill>
                  <a:srgbClr val="FF0000"/>
                </a:solidFill>
                <a:ea typeface="楷体" panose="02010609060101010101" pitchFamily="49" charset="-122"/>
                <a:cs typeface="Times New Roman" panose="02020603050405020304" pitchFamily="18" charset="0"/>
              </a:rPr>
              <a:t>一等奖</a:t>
            </a:r>
            <a:endParaRPr lang="en-US" altLang="zh-CN" sz="1800" b="1">
              <a:solidFill>
                <a:srgbClr val="FF0000"/>
              </a:solidFill>
              <a:ea typeface="楷体" panose="02010609060101010101" pitchFamily="49" charset="-122"/>
              <a:cs typeface="Times New Roman" panose="02020603050405020304" pitchFamily="18" charset="0"/>
            </a:endParaRPr>
          </a:p>
          <a:p>
            <a:pPr>
              <a:lnSpc>
                <a:spcPct val="150000"/>
              </a:lnSpc>
              <a:spcBef>
                <a:spcPct val="0"/>
              </a:spcBef>
              <a:buFont typeface="Wingdings" panose="05000000000000000000" pitchFamily="2" charset="2"/>
              <a:buChar char="Ø"/>
            </a:pPr>
            <a:r>
              <a:rPr lang="zh-CN" altLang="en-US" sz="1800" b="1">
                <a:solidFill>
                  <a:srgbClr val="000066"/>
                </a:solidFill>
                <a:ea typeface="楷体" panose="02010609060101010101" pitchFamily="49" charset="-122"/>
                <a:cs typeface="Times New Roman" panose="02020603050405020304" pitchFamily="18" charset="0"/>
              </a:rPr>
              <a:t>参加“第七届安徽省百所高校百万大学生科普创意创新大赛” 获得</a:t>
            </a:r>
            <a:r>
              <a:rPr lang="zh-CN" altLang="en-US" sz="1800" b="1">
                <a:solidFill>
                  <a:srgbClr val="FF0000"/>
                </a:solidFill>
                <a:ea typeface="楷体" panose="02010609060101010101" pitchFamily="49" charset="-122"/>
                <a:cs typeface="Times New Roman" panose="02020603050405020304" pitchFamily="18" charset="0"/>
              </a:rPr>
              <a:t>二等奖</a:t>
            </a:r>
            <a:r>
              <a:rPr lang="zh-CN" altLang="en-US" sz="1800" b="1">
                <a:solidFill>
                  <a:srgbClr val="000066"/>
                </a:solidFill>
                <a:ea typeface="楷体" panose="02010609060101010101" pitchFamily="49" charset="-122"/>
                <a:cs typeface="Times New Roman" panose="02020603050405020304" pitchFamily="18" charset="0"/>
              </a:rPr>
              <a:t> </a:t>
            </a:r>
            <a:endParaRPr lang="en-US" altLang="zh-CN" sz="2000" b="1">
              <a:solidFill>
                <a:srgbClr val="FF0000"/>
              </a:solidFill>
              <a:ea typeface="楷体" panose="02010609060101010101" pitchFamily="49" charset="-122"/>
              <a:cs typeface="Times New Roman" panose="02020603050405020304" pitchFamily="18" charset="0"/>
            </a:endParaRPr>
          </a:p>
        </p:txBody>
      </p:sp>
      <p:pic>
        <p:nvPicPr>
          <p:cNvPr id="20483" name="Picture 7" descr="PPT内页(红)副本1">
            <a:extLst>
              <a:ext uri="{FF2B5EF4-FFF2-40B4-BE49-F238E27FC236}"/>
            </a:extLst>
          </p:cNvPr>
          <p:cNvPicPr>
            <a:picLocks noChangeAspect="1" noChangeArrowheads="1"/>
          </p:cNvPicPr>
          <p:nvPr/>
        </p:nvPicPr>
        <p:blipFill>
          <a:blip r:embed="rId3" cstate="print">
            <a:duotone>
              <a:schemeClr val="accent2">
                <a:shade val="45000"/>
                <a:satMod val="135000"/>
              </a:schemeClr>
              <a:prstClr val="white"/>
            </a:duotone>
            <a:extLst/>
          </a:blip>
          <a:srcRect/>
          <a:stretch>
            <a:fillRect/>
          </a:stretch>
        </p:blipFill>
        <p:spPr bwMode="auto">
          <a:xfrm>
            <a:off x="0" y="0"/>
            <a:ext cx="9144000" cy="990600"/>
          </a:xfrm>
          <a:prstGeom prst="rect">
            <a:avLst/>
          </a:prstGeom>
          <a:noFill/>
          <a:ln>
            <a:noFill/>
          </a:ln>
          <a:extLst/>
        </p:spPr>
      </p:pic>
      <p:sp>
        <p:nvSpPr>
          <p:cNvPr id="22532" name="Rectangle 8"/>
          <p:cNvSpPr txBox="1">
            <a:spLocks noChangeArrowheads="1"/>
          </p:cNvSpPr>
          <p:nvPr/>
        </p:nvSpPr>
        <p:spPr bwMode="auto">
          <a:xfrm>
            <a:off x="0" y="0"/>
            <a:ext cx="9144000" cy="99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4000">
                <a:solidFill>
                  <a:schemeClr val="bg1"/>
                </a:solidFill>
                <a:latin typeface="华文行楷" panose="02010800040101010101" pitchFamily="2" charset="-122"/>
                <a:ea typeface="华文行楷" panose="02010800040101010101" pitchFamily="2" charset="-122"/>
              </a:rPr>
              <a:t>社会服务</a:t>
            </a:r>
            <a:endParaRPr lang="en-US" altLang="ko-KR" sz="4000">
              <a:solidFill>
                <a:schemeClr val="bg1"/>
              </a:solidFill>
              <a:latin typeface="华文行楷" panose="02010800040101010101" pitchFamily="2" charset="-122"/>
              <a:ea typeface="华文行楷" panose="02010800040101010101" pitchFamily="2" charset="-122"/>
            </a:endParaRPr>
          </a:p>
        </p:txBody>
      </p:sp>
      <p:grpSp>
        <p:nvGrpSpPr>
          <p:cNvPr id="22533" name="组合 5"/>
          <p:cNvGrpSpPr>
            <a:grpSpLocks/>
          </p:cNvGrpSpPr>
          <p:nvPr/>
        </p:nvGrpSpPr>
        <p:grpSpPr bwMode="auto">
          <a:xfrm>
            <a:off x="228600" y="1152525"/>
            <a:ext cx="2143125" cy="574675"/>
            <a:chOff x="341313" y="5546725"/>
            <a:chExt cx="2143125" cy="714375"/>
          </a:xfrm>
        </p:grpSpPr>
        <p:sp>
          <p:nvSpPr>
            <p:cNvPr id="38" name="圆角矩形 37">
              <a:extLst>
                <a:ext uri="{FF2B5EF4-FFF2-40B4-BE49-F238E27FC236}"/>
              </a:extLst>
            </p:cNvPr>
            <p:cNvSpPr/>
            <p:nvPr/>
          </p:nvSpPr>
          <p:spPr bwMode="auto">
            <a:xfrm>
              <a:off x="341313" y="5546725"/>
              <a:ext cx="2143125" cy="714375"/>
            </a:xfrm>
            <a:prstGeom prst="roundRect">
              <a:avLst>
                <a:gd name="adj" fmla="val 50000"/>
              </a:avLst>
            </a:prstGeom>
            <a:solidFill>
              <a:srgbClr val="4646AF"/>
            </a:solidFill>
            <a:effectLst>
              <a:glow rad="101600">
                <a:schemeClr val="accent4">
                  <a:lumMod val="50000"/>
                  <a:lumOff val="50000"/>
                  <a:alpha val="40000"/>
                </a:schemeClr>
              </a:glow>
              <a:outerShdw blurRad="50800" dist="38100" dir="2700000" algn="tl" rotWithShape="0">
                <a:schemeClr val="bg2">
                  <a:alpha val="40000"/>
                </a:schemeClr>
              </a:outerShdw>
            </a:effectLst>
            <a:scene3d>
              <a:camera prst="orthographicFront"/>
              <a:lightRig rig="threePt" dir="t"/>
            </a:scene3d>
            <a:sp3d prstMaterial="softEdge">
              <a:bevelT w="88900" h="82550"/>
              <a:bevelB/>
            </a:sp3d>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zh-CN" altLang="en-US" sz="2000" b="1" spc="5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p:txBody>
        </p:sp>
        <p:sp>
          <p:nvSpPr>
            <p:cNvPr id="39" name="TextBox 11">
              <a:extLst>
                <a:ext uri="{FF2B5EF4-FFF2-40B4-BE49-F238E27FC236}"/>
              </a:extLst>
            </p:cNvPr>
            <p:cNvSpPr txBox="1"/>
            <p:nvPr/>
          </p:nvSpPr>
          <p:spPr bwMode="auto">
            <a:xfrm>
              <a:off x="579956" y="5577913"/>
              <a:ext cx="1895841" cy="648915"/>
            </a:xfrm>
            <a:prstGeom prst="rect">
              <a:avLst/>
            </a:prstGeom>
            <a:noFill/>
          </p:spPr>
          <p:txBody>
            <a:bodyPr anchor="ctr">
              <a:spAutoFit/>
            </a:bodyPr>
            <a:lstStyle/>
            <a:p>
              <a:pPr>
                <a:defRPr/>
              </a:pPr>
              <a:r>
                <a:rPr lang="zh-CN" altLang="en-US" sz="2800" b="1" spc="50" dirty="0">
                  <a:ln w="12700" cmpd="sng">
                    <a:noFill/>
                    <a:prstDash val="solid"/>
                  </a:ln>
                  <a:solidFill>
                    <a:schemeClr val="accent6">
                      <a:tint val="1000"/>
                    </a:schemeClr>
                  </a:solidFill>
                  <a:effectLst>
                    <a:glow rad="53100">
                      <a:schemeClr val="accent6">
                        <a:satMod val="180000"/>
                        <a:alpha val="30000"/>
                      </a:schemeClr>
                    </a:glow>
                  </a:effectLst>
                  <a:latin typeface="华文行楷" pitchFamily="2" charset="-122"/>
                  <a:ea typeface="华文行楷" pitchFamily="2" charset="-122"/>
                </a:rPr>
                <a:t>科普宣传</a:t>
              </a:r>
            </a:p>
          </p:txBody>
        </p:sp>
      </p:grpSp>
      <p:pic>
        <p:nvPicPr>
          <p:cNvPr id="3" name="图片 2">
            <a:extLst>
              <a:ext uri="{FF2B5EF4-FFF2-40B4-BE49-F238E27FC236}"/>
            </a:extLst>
          </p:cNvPr>
          <p:cNvPicPr>
            <a:picLocks noChangeAspect="1"/>
          </p:cNvPicPr>
          <p:nvPr/>
        </p:nvPicPr>
        <p:blipFill rotWithShape="1">
          <a:blip r:embed="rId4" cstate="print">
            <a:extLst/>
          </a:blip>
          <a:srcRect r="35147"/>
          <a:stretch/>
        </p:blipFill>
        <p:spPr bwMode="auto">
          <a:xfrm>
            <a:off x="5715000" y="3819051"/>
            <a:ext cx="2783955" cy="2871992"/>
          </a:xfrm>
          <a:prstGeom prst="roundRect">
            <a:avLst>
              <a:gd name="adj" fmla="val 4167"/>
            </a:avLst>
          </a:prstGeom>
          <a:solidFill>
            <a:srgbClr val="FFFFFF"/>
          </a:solidFill>
          <a:ln w="6350" cap="sq">
            <a:solidFill>
              <a:srgbClr val="5757BD"/>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p:spPr>
      </p:pic>
      <p:pic>
        <p:nvPicPr>
          <p:cNvPr id="19" name="图片 18">
            <a:extLst>
              <a:ext uri="{FF2B5EF4-FFF2-40B4-BE49-F238E27FC236}"/>
            </a:extLst>
          </p:cNvPr>
          <p:cNvPicPr>
            <a:picLocks noChangeAspect="1"/>
          </p:cNvPicPr>
          <p:nvPr/>
        </p:nvPicPr>
        <p:blipFill>
          <a:blip r:embed="rId5" cstate="print">
            <a:extLst/>
          </a:blip>
          <a:srcRect/>
          <a:stretch>
            <a:fillRect/>
          </a:stretch>
        </p:blipFill>
        <p:spPr bwMode="auto">
          <a:xfrm>
            <a:off x="533400" y="3829263"/>
            <a:ext cx="5021190" cy="2872315"/>
          </a:xfrm>
          <a:prstGeom prst="roundRect">
            <a:avLst>
              <a:gd name="adj" fmla="val 4167"/>
            </a:avLst>
          </a:prstGeom>
          <a:solidFill>
            <a:srgbClr val="FFFFFF"/>
          </a:solidFill>
          <a:ln w="6350" cap="sq">
            <a:solidFill>
              <a:srgbClr val="5757BD"/>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p:spPr>
      </p:pic>
      <p:sp>
        <p:nvSpPr>
          <p:cNvPr id="10" name="AutoShape 11"/>
          <p:cNvSpPr>
            <a:spLocks noChangeArrowheads="1"/>
          </p:cNvSpPr>
          <p:nvPr/>
        </p:nvSpPr>
        <p:spPr bwMode="gray">
          <a:xfrm>
            <a:off x="533400" y="1905000"/>
            <a:ext cx="7961313" cy="1782763"/>
          </a:xfrm>
          <a:prstGeom prst="roundRect">
            <a:avLst>
              <a:gd name="adj" fmla="val 6903"/>
            </a:avLst>
          </a:prstGeom>
          <a:noFill/>
          <a:ln w="25400">
            <a:solidFill>
              <a:srgbClr val="4344A8"/>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Tx/>
              <a:buNone/>
            </a:pPr>
            <a:endParaRPr lang="en-US" altLang="zh-CN" sz="2000" b="1">
              <a:solidFill>
                <a:srgbClr val="FF0000"/>
              </a:solidFill>
              <a:ea typeface="楷体" panose="02010609060101010101" pitchFamily="49" charset="-122"/>
              <a:cs typeface="Times New Roman" panose="02020603050405020304"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8" fill="hold" nodeType="withEffect">
                                  <p:stCondLst>
                                    <p:cond delay="0"/>
                                  </p:stCondLst>
                                  <p:childTnLst>
                                    <p:set>
                                      <p:cBhvr>
                                        <p:cTn id="9" dur="1" fill="hold">
                                          <p:stCondLst>
                                            <p:cond delay="0"/>
                                          </p:stCondLst>
                                        </p:cTn>
                                        <p:tgtEl>
                                          <p:spTgt spid="11266">
                                            <p:txEl>
                                              <p:pRg st="0" end="0"/>
                                            </p:txEl>
                                          </p:spTgt>
                                        </p:tgtEl>
                                        <p:attrNameLst>
                                          <p:attrName>style.visibility</p:attrName>
                                        </p:attrNameLst>
                                      </p:cBhvr>
                                      <p:to>
                                        <p:strVal val="visible"/>
                                      </p:to>
                                    </p:set>
                                    <p:animEffect transition="in" filter="wipe(left)">
                                      <p:cBhvr>
                                        <p:cTn id="10" dur="500"/>
                                        <p:tgtEl>
                                          <p:spTgt spid="11266">
                                            <p:txEl>
                                              <p:pRg st="0" end="0"/>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11266">
                                            <p:txEl>
                                              <p:pRg st="1" end="1"/>
                                            </p:txEl>
                                          </p:spTgt>
                                        </p:tgtEl>
                                        <p:attrNameLst>
                                          <p:attrName>style.visibility</p:attrName>
                                        </p:attrNameLst>
                                      </p:cBhvr>
                                      <p:to>
                                        <p:strVal val="visible"/>
                                      </p:to>
                                    </p:set>
                                    <p:animEffect transition="in" filter="wipe(left)">
                                      <p:cBhvr>
                                        <p:cTn id="15" dur="500"/>
                                        <p:tgtEl>
                                          <p:spTgt spid="11266">
                                            <p:txEl>
                                              <p:pRg st="1" end="1"/>
                                            </p:txEl>
                                          </p:spTgt>
                                        </p:tgtEl>
                                      </p:cBhvr>
                                    </p:animEffect>
                                  </p:childTnLst>
                                </p:cTn>
                              </p:par>
                              <p:par>
                                <p:cTn id="16" presetID="2" presetClass="entr" presetSubtype="8"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0-#ppt_w/2"/>
                                          </p:val>
                                        </p:tav>
                                        <p:tav tm="100000">
                                          <p:val>
                                            <p:strVal val="#ppt_x"/>
                                          </p:val>
                                        </p:tav>
                                      </p:tavLst>
                                    </p:anim>
                                    <p:anim calcmode="lin" valueType="num">
                                      <p:cBhvr additive="base">
                                        <p:cTn id="19"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nodeType="clickEffect">
                                  <p:stCondLst>
                                    <p:cond delay="0"/>
                                  </p:stCondLst>
                                  <p:childTnLst>
                                    <p:set>
                                      <p:cBhvr>
                                        <p:cTn id="23" dur="1" fill="hold">
                                          <p:stCondLst>
                                            <p:cond delay="0"/>
                                          </p:stCondLst>
                                        </p:cTn>
                                        <p:tgtEl>
                                          <p:spTgt spid="11266">
                                            <p:txEl>
                                              <p:pRg st="2" end="2"/>
                                            </p:txEl>
                                          </p:spTgt>
                                        </p:tgtEl>
                                        <p:attrNameLst>
                                          <p:attrName>style.visibility</p:attrName>
                                        </p:attrNameLst>
                                      </p:cBhvr>
                                      <p:to>
                                        <p:strVal val="visible"/>
                                      </p:to>
                                    </p:set>
                                    <p:animEffect transition="in" filter="wipe(left)">
                                      <p:cBhvr>
                                        <p:cTn id="24" dur="500"/>
                                        <p:tgtEl>
                                          <p:spTgt spid="11266">
                                            <p:txEl>
                                              <p:pRg st="2" end="2"/>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11266">
                                            <p:txEl>
                                              <p:pRg st="3" end="3"/>
                                            </p:txEl>
                                          </p:spTgt>
                                        </p:tgtEl>
                                        <p:attrNameLst>
                                          <p:attrName>style.visibility</p:attrName>
                                        </p:attrNameLst>
                                      </p:cBhvr>
                                      <p:to>
                                        <p:strVal val="visible"/>
                                      </p:to>
                                    </p:set>
                                    <p:animEffect transition="in" filter="wipe(left)">
                                      <p:cBhvr>
                                        <p:cTn id="29" dur="500"/>
                                        <p:tgtEl>
                                          <p:spTgt spid="11266">
                                            <p:txEl>
                                              <p:pRg st="3" end="3"/>
                                            </p:txEl>
                                          </p:spTgt>
                                        </p:tgtEl>
                                      </p:cBhvr>
                                    </p:animEffect>
                                  </p:childTnLst>
                                </p:cTn>
                              </p:par>
                              <p:par>
                                <p:cTn id="30" presetID="2" presetClass="entr" presetSubtype="2"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500" fill="hold"/>
                                        <p:tgtEl>
                                          <p:spTgt spid="3"/>
                                        </p:tgtEl>
                                        <p:attrNameLst>
                                          <p:attrName>ppt_x</p:attrName>
                                        </p:attrNameLst>
                                      </p:cBhvr>
                                      <p:tavLst>
                                        <p:tav tm="0">
                                          <p:val>
                                            <p:strVal val="1+#ppt_w/2"/>
                                          </p:val>
                                        </p:tav>
                                        <p:tav tm="100000">
                                          <p:val>
                                            <p:strVal val="#ppt_x"/>
                                          </p:val>
                                        </p:tav>
                                      </p:tavLst>
                                    </p:anim>
                                    <p:anim calcmode="lin" valueType="num">
                                      <p:cBhvr additive="base">
                                        <p:cTn id="33"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extLst>
          </p:cNvPr>
          <p:cNvSpPr/>
          <p:nvPr/>
        </p:nvSpPr>
        <p:spPr>
          <a:xfrm>
            <a:off x="1219200" y="1981200"/>
            <a:ext cx="6599238" cy="2554288"/>
          </a:xfrm>
          <a:prstGeom prst="rect">
            <a:avLst/>
          </a:prstGeom>
          <a:solidFill>
            <a:schemeClr val="bg1"/>
          </a:solidFill>
          <a:ln>
            <a:noFill/>
          </a:ln>
        </p:spPr>
        <p:txBody>
          <a:bodyPr>
            <a:spAutoFit/>
          </a:bodyPr>
          <a:lstStyle/>
          <a:p>
            <a:pPr algn="ctr">
              <a:defRPr/>
            </a:pPr>
            <a:r>
              <a:rPr lang="zh-CN" altLang="en-US" sz="8000" b="1" i="1" dirty="0">
                <a:ln w="6600">
                  <a:noFill/>
                  <a:prstDash val="solid"/>
                </a:ln>
                <a:solidFill>
                  <a:srgbClr val="FF0000"/>
                </a:solidFill>
                <a:effectLst>
                  <a:glow rad="63500">
                    <a:schemeClr val="accent2">
                      <a:satMod val="175000"/>
                      <a:alpha val="40000"/>
                    </a:schemeClr>
                  </a:glow>
                  <a:outerShdw blurRad="50800" dist="38100" dir="5400000" algn="t" rotWithShape="0">
                    <a:prstClr val="black">
                      <a:alpha val="40000"/>
                    </a:prstClr>
                  </a:outerShdw>
                </a:effectLst>
                <a:latin typeface="Times New Roman" panose="02020603050405020304" pitchFamily="18" charset="0"/>
                <a:ea typeface="华文行楷" panose="02010800040101010101" pitchFamily="2" charset="-122"/>
                <a:cs typeface="Times New Roman" panose="02020603050405020304" pitchFamily="18" charset="0"/>
              </a:rPr>
              <a:t>欢迎各位老师批评指正！</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7" descr="PPT内页(红)副本1">
            <a:extLst>
              <a:ext uri="{FF2B5EF4-FFF2-40B4-BE49-F238E27FC236}"/>
            </a:extLst>
          </p:cNvPr>
          <p:cNvPicPr>
            <a:picLocks noChangeAspect="1" noChangeArrowheads="1"/>
          </p:cNvPicPr>
          <p:nvPr/>
        </p:nvPicPr>
        <p:blipFill>
          <a:blip r:embed="rId3" cstate="print">
            <a:duotone>
              <a:schemeClr val="accent6">
                <a:shade val="45000"/>
                <a:satMod val="135000"/>
              </a:schemeClr>
              <a:prstClr val="white"/>
            </a:duotone>
            <a:extLst/>
          </a:blip>
          <a:srcRect/>
          <a:stretch>
            <a:fillRect/>
          </a:stretch>
        </p:blipFill>
        <p:spPr bwMode="auto">
          <a:xfrm>
            <a:off x="0" y="794"/>
            <a:ext cx="9144000" cy="990600"/>
          </a:xfrm>
          <a:prstGeom prst="rect">
            <a:avLst/>
          </a:prstGeom>
          <a:noFill/>
          <a:ln>
            <a:noFill/>
          </a:ln>
          <a:extLst/>
        </p:spPr>
      </p:pic>
      <p:sp>
        <p:nvSpPr>
          <p:cNvPr id="6147" name="Rectangle 8"/>
          <p:cNvSpPr txBox="1">
            <a:spLocks noChangeArrowheads="1"/>
          </p:cNvSpPr>
          <p:nvPr/>
        </p:nvSpPr>
        <p:spPr bwMode="auto">
          <a:xfrm>
            <a:off x="152400" y="234950"/>
            <a:ext cx="53340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800">
                <a:solidFill>
                  <a:schemeClr val="bg1"/>
                </a:solidFill>
                <a:latin typeface="华文行楷" panose="02010800040101010101" pitchFamily="2" charset="-122"/>
                <a:ea typeface="华文行楷" panose="02010800040101010101" pitchFamily="2" charset="-122"/>
              </a:rPr>
              <a:t>勤奋学习，红专并进，理实交融</a:t>
            </a:r>
            <a:endParaRPr lang="en-US" altLang="ko-KR" sz="2800">
              <a:solidFill>
                <a:schemeClr val="bg1"/>
              </a:solidFill>
              <a:ea typeface="Gulim" panose="020B0600000101010101" pitchFamily="34" charset="-127"/>
            </a:endParaRPr>
          </a:p>
        </p:txBody>
      </p:sp>
      <p:grpSp>
        <p:nvGrpSpPr>
          <p:cNvPr id="3" name="组合 4"/>
          <p:cNvGrpSpPr>
            <a:grpSpLocks/>
          </p:cNvGrpSpPr>
          <p:nvPr/>
        </p:nvGrpSpPr>
        <p:grpSpPr bwMode="auto">
          <a:xfrm>
            <a:off x="3187700" y="2308225"/>
            <a:ext cx="3365500" cy="2968625"/>
            <a:chOff x="4483505" y="1832727"/>
            <a:chExt cx="1927917" cy="1927919"/>
          </a:xfrm>
        </p:grpSpPr>
        <p:sp>
          <p:nvSpPr>
            <p:cNvPr id="7" name="空心弧 6">
              <a:extLst>
                <a:ext uri="{FF2B5EF4-FFF2-40B4-BE49-F238E27FC236}"/>
              </a:extLst>
            </p:cNvPr>
            <p:cNvSpPr/>
            <p:nvPr/>
          </p:nvSpPr>
          <p:spPr>
            <a:xfrm rot="10800000">
              <a:off x="4483505" y="1832727"/>
              <a:ext cx="1927917" cy="1927919"/>
            </a:xfrm>
            <a:prstGeom prst="blockArc">
              <a:avLst>
                <a:gd name="adj1" fmla="val 5400000"/>
                <a:gd name="adj2" fmla="val 16200000"/>
                <a:gd name="adj3" fmla="val 13000"/>
              </a:avLst>
            </a:prstGeom>
            <a:solidFill>
              <a:srgbClr val="1470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latin typeface="+mn-ea"/>
              </a:endParaRPr>
            </a:p>
          </p:txBody>
        </p:sp>
        <p:sp>
          <p:nvSpPr>
            <p:cNvPr id="8" name="椭圆 7">
              <a:extLst>
                <a:ext uri="{FF2B5EF4-FFF2-40B4-BE49-F238E27FC236}"/>
              </a:extLst>
            </p:cNvPr>
            <p:cNvSpPr/>
            <p:nvPr/>
          </p:nvSpPr>
          <p:spPr>
            <a:xfrm>
              <a:off x="5321967" y="1832727"/>
              <a:ext cx="250993" cy="251557"/>
            </a:xfrm>
            <a:prstGeom prst="ellipse">
              <a:avLst/>
            </a:prstGeom>
            <a:solidFill>
              <a:srgbClr val="1470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latin typeface="+mn-ea"/>
              </a:endParaRPr>
            </a:p>
          </p:txBody>
        </p:sp>
        <p:sp>
          <p:nvSpPr>
            <p:cNvPr id="9" name="椭圆 8">
              <a:extLst>
                <a:ext uri="{FF2B5EF4-FFF2-40B4-BE49-F238E27FC236}"/>
              </a:extLst>
            </p:cNvPr>
            <p:cNvSpPr/>
            <p:nvPr/>
          </p:nvSpPr>
          <p:spPr>
            <a:xfrm>
              <a:off x="5340155" y="3509089"/>
              <a:ext cx="250993" cy="251557"/>
            </a:xfrm>
            <a:prstGeom prst="ellipse">
              <a:avLst/>
            </a:prstGeom>
            <a:solidFill>
              <a:srgbClr val="1470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latin typeface="+mn-ea"/>
              </a:endParaRPr>
            </a:p>
          </p:txBody>
        </p:sp>
      </p:grpSp>
      <p:grpSp>
        <p:nvGrpSpPr>
          <p:cNvPr id="4" name="组合 1"/>
          <p:cNvGrpSpPr>
            <a:grpSpLocks/>
          </p:cNvGrpSpPr>
          <p:nvPr/>
        </p:nvGrpSpPr>
        <p:grpSpPr bwMode="auto">
          <a:xfrm>
            <a:off x="4343400" y="2127250"/>
            <a:ext cx="2143125" cy="714375"/>
            <a:chOff x="2327958" y="1754144"/>
            <a:chExt cx="2143125" cy="714375"/>
          </a:xfrm>
        </p:grpSpPr>
        <p:sp>
          <p:nvSpPr>
            <p:cNvPr id="11" name="圆角矩形 10">
              <a:extLst>
                <a:ext uri="{FF2B5EF4-FFF2-40B4-BE49-F238E27FC236}"/>
              </a:extLst>
            </p:cNvPr>
            <p:cNvSpPr/>
            <p:nvPr/>
          </p:nvSpPr>
          <p:spPr bwMode="auto">
            <a:xfrm>
              <a:off x="2327958" y="1754144"/>
              <a:ext cx="2143125" cy="714375"/>
            </a:xfrm>
            <a:prstGeom prst="roundRect">
              <a:avLst>
                <a:gd name="adj" fmla="val 50000"/>
              </a:avLst>
            </a:prstGeom>
            <a:solidFill>
              <a:srgbClr val="00B0F0"/>
            </a:solidFill>
            <a:effectLst>
              <a:glow rad="101600">
                <a:schemeClr val="accent4">
                  <a:lumMod val="50000"/>
                  <a:lumOff val="50000"/>
                  <a:alpha val="40000"/>
                </a:schemeClr>
              </a:glow>
              <a:outerShdw blurRad="50800" dist="38100" dir="2700000" algn="tl" rotWithShape="0">
                <a:schemeClr val="bg2">
                  <a:alpha val="40000"/>
                </a:schemeClr>
              </a:outerShdw>
            </a:effectLst>
            <a:scene3d>
              <a:camera prst="orthographicFront"/>
              <a:lightRig rig="threePt" dir="t"/>
            </a:scene3d>
            <a:sp3d prstMaterial="softEdge">
              <a:bevelT w="88900" h="82550"/>
              <a:bevelB/>
            </a:sp3d>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zh-CN" altLang="en-US" sz="2000" b="1" spc="5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p:txBody>
        </p:sp>
        <p:sp>
          <p:nvSpPr>
            <p:cNvPr id="12" name="TextBox 11">
              <a:extLst>
                <a:ext uri="{FF2B5EF4-FFF2-40B4-BE49-F238E27FC236}"/>
              </a:extLst>
            </p:cNvPr>
            <p:cNvSpPr txBox="1"/>
            <p:nvPr/>
          </p:nvSpPr>
          <p:spPr bwMode="auto">
            <a:xfrm>
              <a:off x="2438032" y="1807794"/>
              <a:ext cx="1895841" cy="584775"/>
            </a:xfrm>
            <a:prstGeom prst="rect">
              <a:avLst/>
            </a:prstGeom>
            <a:noFill/>
          </p:spPr>
          <p:txBody>
            <a:bodyPr anchor="ctr">
              <a:spAutoFit/>
            </a:bodyPr>
            <a:lstStyle/>
            <a:p>
              <a:pPr>
                <a:defRPr/>
              </a:pPr>
              <a:r>
                <a:rPr lang="zh-CN" altLang="en-US" sz="3200" b="1" spc="50" dirty="0">
                  <a:ln w="12700" cmpd="sng">
                    <a:noFill/>
                    <a:prstDash val="solid"/>
                  </a:ln>
                  <a:solidFill>
                    <a:schemeClr val="accent6">
                      <a:tint val="1000"/>
                    </a:schemeClr>
                  </a:solidFill>
                  <a:effectLst>
                    <a:glow rad="53100">
                      <a:schemeClr val="accent6">
                        <a:satMod val="180000"/>
                        <a:alpha val="30000"/>
                      </a:schemeClr>
                    </a:glow>
                  </a:effectLst>
                  <a:latin typeface="华文行楷" pitchFamily="2" charset="-122"/>
                  <a:ea typeface="华文行楷" pitchFamily="2" charset="-122"/>
                </a:rPr>
                <a:t>个人简介</a:t>
              </a:r>
            </a:p>
          </p:txBody>
        </p:sp>
      </p:grpSp>
      <p:grpSp>
        <p:nvGrpSpPr>
          <p:cNvPr id="5" name="组合 21"/>
          <p:cNvGrpSpPr>
            <a:grpSpLocks/>
          </p:cNvGrpSpPr>
          <p:nvPr/>
        </p:nvGrpSpPr>
        <p:grpSpPr bwMode="auto">
          <a:xfrm>
            <a:off x="5629275" y="2992438"/>
            <a:ext cx="2143125" cy="714375"/>
            <a:chOff x="2327958" y="1754144"/>
            <a:chExt cx="2143125" cy="714375"/>
          </a:xfrm>
        </p:grpSpPr>
        <p:sp>
          <p:nvSpPr>
            <p:cNvPr id="23" name="圆角矩形 22">
              <a:extLst>
                <a:ext uri="{FF2B5EF4-FFF2-40B4-BE49-F238E27FC236}"/>
              </a:extLst>
            </p:cNvPr>
            <p:cNvSpPr/>
            <p:nvPr/>
          </p:nvSpPr>
          <p:spPr bwMode="auto">
            <a:xfrm>
              <a:off x="2327958" y="1754144"/>
              <a:ext cx="2143125" cy="714375"/>
            </a:xfrm>
            <a:prstGeom prst="roundRect">
              <a:avLst>
                <a:gd name="adj" fmla="val 50000"/>
              </a:avLst>
            </a:prstGeom>
            <a:solidFill>
              <a:srgbClr val="00B0F0"/>
            </a:solidFill>
            <a:effectLst>
              <a:glow rad="101600">
                <a:schemeClr val="accent4">
                  <a:lumMod val="50000"/>
                  <a:lumOff val="50000"/>
                  <a:alpha val="40000"/>
                </a:schemeClr>
              </a:glow>
              <a:outerShdw blurRad="50800" dist="38100" dir="2700000" algn="tl" rotWithShape="0">
                <a:schemeClr val="bg2">
                  <a:alpha val="40000"/>
                </a:schemeClr>
              </a:outerShdw>
            </a:effectLst>
            <a:scene3d>
              <a:camera prst="orthographicFront"/>
              <a:lightRig rig="threePt" dir="t"/>
            </a:scene3d>
            <a:sp3d prstMaterial="softEdge">
              <a:bevelT w="88900" h="82550"/>
              <a:bevelB/>
            </a:sp3d>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zh-CN" altLang="en-US" sz="2000" b="1" spc="5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p:txBody>
        </p:sp>
        <p:sp>
          <p:nvSpPr>
            <p:cNvPr id="24" name="TextBox 11">
              <a:extLst>
                <a:ext uri="{FF2B5EF4-FFF2-40B4-BE49-F238E27FC236}"/>
              </a:extLst>
            </p:cNvPr>
            <p:cNvSpPr txBox="1"/>
            <p:nvPr/>
          </p:nvSpPr>
          <p:spPr bwMode="auto">
            <a:xfrm>
              <a:off x="2438032" y="1807794"/>
              <a:ext cx="1895841" cy="584775"/>
            </a:xfrm>
            <a:prstGeom prst="rect">
              <a:avLst/>
            </a:prstGeom>
            <a:noFill/>
          </p:spPr>
          <p:txBody>
            <a:bodyPr anchor="ctr">
              <a:spAutoFit/>
            </a:bodyPr>
            <a:lstStyle/>
            <a:p>
              <a:pPr>
                <a:defRPr/>
              </a:pPr>
              <a:r>
                <a:rPr lang="zh-CN" altLang="en-US" sz="3200" b="1" spc="50" dirty="0">
                  <a:ln w="12700" cmpd="sng">
                    <a:noFill/>
                    <a:prstDash val="solid"/>
                  </a:ln>
                  <a:solidFill>
                    <a:schemeClr val="accent6">
                      <a:tint val="1000"/>
                    </a:schemeClr>
                  </a:solidFill>
                  <a:effectLst>
                    <a:glow rad="53100">
                      <a:schemeClr val="accent6">
                        <a:satMod val="180000"/>
                        <a:alpha val="30000"/>
                      </a:schemeClr>
                    </a:glow>
                  </a:effectLst>
                  <a:latin typeface="华文行楷" pitchFamily="2" charset="-122"/>
                  <a:ea typeface="华文行楷" pitchFamily="2" charset="-122"/>
                </a:rPr>
                <a:t>学业科研</a:t>
              </a:r>
            </a:p>
          </p:txBody>
        </p:sp>
      </p:grpSp>
      <p:grpSp>
        <p:nvGrpSpPr>
          <p:cNvPr id="6" name="组合 24"/>
          <p:cNvGrpSpPr>
            <a:grpSpLocks/>
          </p:cNvGrpSpPr>
          <p:nvPr/>
        </p:nvGrpSpPr>
        <p:grpSpPr bwMode="auto">
          <a:xfrm>
            <a:off x="5629275" y="3933825"/>
            <a:ext cx="2143125" cy="714375"/>
            <a:chOff x="2327958" y="1754144"/>
            <a:chExt cx="2143125" cy="714375"/>
          </a:xfrm>
        </p:grpSpPr>
        <p:sp>
          <p:nvSpPr>
            <p:cNvPr id="26" name="圆角矩形 25">
              <a:extLst>
                <a:ext uri="{FF2B5EF4-FFF2-40B4-BE49-F238E27FC236}"/>
              </a:extLst>
            </p:cNvPr>
            <p:cNvSpPr/>
            <p:nvPr/>
          </p:nvSpPr>
          <p:spPr bwMode="auto">
            <a:xfrm>
              <a:off x="2327958" y="1754144"/>
              <a:ext cx="2143125" cy="714375"/>
            </a:xfrm>
            <a:prstGeom prst="roundRect">
              <a:avLst>
                <a:gd name="adj" fmla="val 50000"/>
              </a:avLst>
            </a:prstGeom>
            <a:solidFill>
              <a:srgbClr val="00B0F0"/>
            </a:solidFill>
            <a:effectLst>
              <a:glow rad="101600">
                <a:schemeClr val="accent4">
                  <a:lumMod val="50000"/>
                  <a:lumOff val="50000"/>
                  <a:alpha val="40000"/>
                </a:schemeClr>
              </a:glow>
              <a:outerShdw blurRad="50800" dist="38100" dir="2700000" algn="tl" rotWithShape="0">
                <a:schemeClr val="bg2">
                  <a:alpha val="40000"/>
                </a:schemeClr>
              </a:outerShdw>
            </a:effectLst>
            <a:scene3d>
              <a:camera prst="orthographicFront"/>
              <a:lightRig rig="threePt" dir="t"/>
            </a:scene3d>
            <a:sp3d prstMaterial="softEdge">
              <a:bevelT w="88900" h="82550"/>
              <a:bevelB/>
            </a:sp3d>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zh-CN" altLang="en-US" sz="2000" b="1" spc="5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p:txBody>
        </p:sp>
        <p:sp>
          <p:nvSpPr>
            <p:cNvPr id="27" name="TextBox 11">
              <a:extLst>
                <a:ext uri="{FF2B5EF4-FFF2-40B4-BE49-F238E27FC236}"/>
              </a:extLst>
            </p:cNvPr>
            <p:cNvSpPr txBox="1"/>
            <p:nvPr/>
          </p:nvSpPr>
          <p:spPr bwMode="auto">
            <a:xfrm>
              <a:off x="2438032" y="1807794"/>
              <a:ext cx="1895841" cy="584775"/>
            </a:xfrm>
            <a:prstGeom prst="rect">
              <a:avLst/>
            </a:prstGeom>
            <a:noFill/>
          </p:spPr>
          <p:txBody>
            <a:bodyPr anchor="ctr">
              <a:spAutoFit/>
            </a:bodyPr>
            <a:lstStyle/>
            <a:p>
              <a:pPr>
                <a:defRPr/>
              </a:pPr>
              <a:r>
                <a:rPr lang="zh-CN" altLang="en-US" sz="3200" b="1" spc="50" dirty="0">
                  <a:ln w="12700" cmpd="sng">
                    <a:noFill/>
                    <a:prstDash val="solid"/>
                  </a:ln>
                  <a:solidFill>
                    <a:schemeClr val="accent6">
                      <a:tint val="1000"/>
                    </a:schemeClr>
                  </a:solidFill>
                  <a:effectLst>
                    <a:glow rad="53100">
                      <a:schemeClr val="accent6">
                        <a:satMod val="180000"/>
                        <a:alpha val="30000"/>
                      </a:schemeClr>
                    </a:glow>
                  </a:effectLst>
                  <a:latin typeface="华文行楷" pitchFamily="2" charset="-122"/>
                  <a:ea typeface="华文行楷" pitchFamily="2" charset="-122"/>
                </a:rPr>
                <a:t>发表论文</a:t>
              </a:r>
            </a:p>
          </p:txBody>
        </p:sp>
      </p:grpSp>
      <p:grpSp>
        <p:nvGrpSpPr>
          <p:cNvPr id="10" name="组合 27"/>
          <p:cNvGrpSpPr>
            <a:grpSpLocks/>
          </p:cNvGrpSpPr>
          <p:nvPr/>
        </p:nvGrpSpPr>
        <p:grpSpPr bwMode="auto">
          <a:xfrm>
            <a:off x="4413250" y="4889500"/>
            <a:ext cx="2143125" cy="714375"/>
            <a:chOff x="2327958" y="1754144"/>
            <a:chExt cx="2143125" cy="714375"/>
          </a:xfrm>
        </p:grpSpPr>
        <p:sp>
          <p:nvSpPr>
            <p:cNvPr id="29" name="圆角矩形 28">
              <a:extLst>
                <a:ext uri="{FF2B5EF4-FFF2-40B4-BE49-F238E27FC236}"/>
              </a:extLst>
            </p:cNvPr>
            <p:cNvSpPr/>
            <p:nvPr/>
          </p:nvSpPr>
          <p:spPr bwMode="auto">
            <a:xfrm>
              <a:off x="2327958" y="1754144"/>
              <a:ext cx="2143125" cy="714375"/>
            </a:xfrm>
            <a:prstGeom prst="roundRect">
              <a:avLst>
                <a:gd name="adj" fmla="val 50000"/>
              </a:avLst>
            </a:prstGeom>
            <a:solidFill>
              <a:srgbClr val="00B0F0"/>
            </a:solidFill>
            <a:effectLst>
              <a:glow rad="101600">
                <a:schemeClr val="accent4">
                  <a:lumMod val="50000"/>
                  <a:lumOff val="50000"/>
                  <a:alpha val="40000"/>
                </a:schemeClr>
              </a:glow>
              <a:outerShdw blurRad="50800" dist="38100" dir="2700000" algn="tl" rotWithShape="0">
                <a:schemeClr val="bg2">
                  <a:alpha val="40000"/>
                </a:schemeClr>
              </a:outerShdw>
            </a:effectLst>
            <a:scene3d>
              <a:camera prst="orthographicFront"/>
              <a:lightRig rig="threePt" dir="t"/>
            </a:scene3d>
            <a:sp3d prstMaterial="softEdge">
              <a:bevelT w="88900" h="82550"/>
              <a:bevelB/>
            </a:sp3d>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zh-CN" altLang="en-US" sz="2000" b="1" spc="5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p:txBody>
        </p:sp>
        <p:sp>
          <p:nvSpPr>
            <p:cNvPr id="30" name="TextBox 11">
              <a:extLst>
                <a:ext uri="{FF2B5EF4-FFF2-40B4-BE49-F238E27FC236}"/>
              </a:extLst>
            </p:cNvPr>
            <p:cNvSpPr txBox="1"/>
            <p:nvPr/>
          </p:nvSpPr>
          <p:spPr bwMode="auto">
            <a:xfrm>
              <a:off x="2438032" y="1807794"/>
              <a:ext cx="1895841" cy="584775"/>
            </a:xfrm>
            <a:prstGeom prst="rect">
              <a:avLst/>
            </a:prstGeom>
            <a:noFill/>
          </p:spPr>
          <p:txBody>
            <a:bodyPr anchor="ctr">
              <a:spAutoFit/>
            </a:bodyPr>
            <a:lstStyle/>
            <a:p>
              <a:pPr>
                <a:defRPr/>
              </a:pPr>
              <a:r>
                <a:rPr lang="zh-CN" altLang="en-US" sz="3200" b="1" spc="50" dirty="0">
                  <a:ln w="12700" cmpd="sng">
                    <a:noFill/>
                    <a:prstDash val="solid"/>
                  </a:ln>
                  <a:solidFill>
                    <a:schemeClr val="accent6">
                      <a:tint val="1000"/>
                    </a:schemeClr>
                  </a:solidFill>
                  <a:effectLst>
                    <a:glow rad="53100">
                      <a:schemeClr val="accent6">
                        <a:satMod val="180000"/>
                        <a:alpha val="30000"/>
                      </a:schemeClr>
                    </a:glow>
                  </a:effectLst>
                  <a:latin typeface="华文行楷" pitchFamily="2" charset="-122"/>
                  <a:ea typeface="华文行楷" pitchFamily="2" charset="-122"/>
                </a:rPr>
                <a:t>社会服务</a:t>
              </a:r>
            </a:p>
          </p:txBody>
        </p:sp>
      </p:grpSp>
      <p:pic>
        <p:nvPicPr>
          <p:cNvPr id="2" name="图片 1">
            <a:extLst>
              <a:ext uri="{FF2B5EF4-FFF2-40B4-BE49-F238E27FC236}"/>
            </a:extLst>
          </p:cNvPr>
          <p:cNvPicPr>
            <a:picLocks noChangeAspect="1"/>
          </p:cNvPicPr>
          <p:nvPr/>
        </p:nvPicPr>
        <p:blipFill>
          <a:blip r:embed="rId4" cstate="print"/>
          <a:stretch>
            <a:fillRect/>
          </a:stretch>
        </p:blipFill>
        <p:spPr>
          <a:xfrm>
            <a:off x="762000" y="1828800"/>
            <a:ext cx="2977032" cy="4057269"/>
          </a:xfrm>
          <a:prstGeom prst="rect">
            <a:avLst/>
          </a:prstGeom>
          <a:effectLst>
            <a:glow rad="101600">
              <a:schemeClr val="accent2">
                <a:satMod val="175000"/>
                <a:alpha val="40000"/>
              </a:schemeClr>
            </a:glow>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3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6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8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7" descr="PPT内页(红)副本1">
            <a:extLst>
              <a:ext uri="{FF2B5EF4-FFF2-40B4-BE49-F238E27FC236}"/>
            </a:extLst>
          </p:cNvPr>
          <p:cNvPicPr>
            <a:picLocks noChangeAspect="1" noChangeArrowheads="1"/>
          </p:cNvPicPr>
          <p:nvPr/>
        </p:nvPicPr>
        <p:blipFill>
          <a:blip r:embed="rId3" cstate="print">
            <a:duotone>
              <a:schemeClr val="accent2">
                <a:shade val="45000"/>
                <a:satMod val="135000"/>
              </a:schemeClr>
              <a:prstClr val="white"/>
            </a:duotone>
            <a:extLst/>
          </a:blip>
          <a:srcRect/>
          <a:stretch>
            <a:fillRect/>
          </a:stretch>
        </p:blipFill>
        <p:spPr bwMode="auto">
          <a:xfrm>
            <a:off x="0" y="0"/>
            <a:ext cx="9144000" cy="990600"/>
          </a:xfrm>
          <a:prstGeom prst="rect">
            <a:avLst/>
          </a:prstGeom>
          <a:noFill/>
          <a:ln>
            <a:noFill/>
          </a:ln>
          <a:extLst/>
        </p:spPr>
      </p:pic>
      <p:sp>
        <p:nvSpPr>
          <p:cNvPr id="8195" name="Rectangle 8"/>
          <p:cNvSpPr txBox="1">
            <a:spLocks noChangeArrowheads="1"/>
          </p:cNvSpPr>
          <p:nvPr/>
        </p:nvSpPr>
        <p:spPr bwMode="auto">
          <a:xfrm>
            <a:off x="0" y="0"/>
            <a:ext cx="9144000" cy="96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4000">
                <a:solidFill>
                  <a:schemeClr val="bg1"/>
                </a:solidFill>
                <a:latin typeface="Times New Roman" panose="02020603050405020304" pitchFamily="18" charset="0"/>
                <a:ea typeface="华文行楷" panose="02010800040101010101" pitchFamily="2" charset="-122"/>
                <a:cs typeface="Times New Roman" panose="02020603050405020304" pitchFamily="18" charset="0"/>
              </a:rPr>
              <a:t>个人简介</a:t>
            </a:r>
            <a:endParaRPr lang="en-US" altLang="ko-KR" sz="4000">
              <a:solidFill>
                <a:schemeClr val="bg1"/>
              </a:solidFill>
              <a:latin typeface="Times New Roman" panose="02020603050405020304" pitchFamily="18" charset="0"/>
              <a:ea typeface="华文行楷" panose="02010800040101010101" pitchFamily="2" charset="-122"/>
              <a:cs typeface="Times New Roman" panose="02020603050405020304" pitchFamily="18" charset="0"/>
            </a:endParaRPr>
          </a:p>
        </p:txBody>
      </p:sp>
      <p:sp>
        <p:nvSpPr>
          <p:cNvPr id="28" name="矩形 27">
            <a:extLst>
              <a:ext uri="{FF2B5EF4-FFF2-40B4-BE49-F238E27FC236}"/>
            </a:extLst>
          </p:cNvPr>
          <p:cNvSpPr/>
          <p:nvPr/>
        </p:nvSpPr>
        <p:spPr>
          <a:xfrm>
            <a:off x="4029377" y="3178175"/>
            <a:ext cx="4794250" cy="707886"/>
          </a:xfrm>
          <a:prstGeom prst="rect">
            <a:avLst/>
          </a:prstGeom>
          <a:solidFill>
            <a:srgbClr val="859FA1"/>
          </a:solidFill>
          <a:effectLst>
            <a:outerShdw blurRad="50800" dist="38100" dir="2700000" algn="tl" rotWithShape="0">
              <a:prstClr val="black">
                <a:alpha val="40000"/>
              </a:prstClr>
            </a:outerShdw>
            <a:softEdge rad="38100"/>
          </a:effectLst>
          <a:scene3d>
            <a:camera prst="orthographicFront"/>
            <a:lightRig rig="threePt" dir="t"/>
          </a:scene3d>
          <a:sp3d>
            <a:bevelT/>
          </a:sp3d>
        </p:spPr>
        <p:txBody>
          <a:bodyPr anchor="ctr">
            <a:spAutoFit/>
          </a:bodyPr>
          <a:lstStyle/>
          <a:p>
            <a:pPr>
              <a:defRPr/>
            </a:pPr>
            <a:r>
              <a:rPr lang="en-US" altLang="zh-CN" sz="2000" dirty="0">
                <a:solidFill>
                  <a:srgbClr val="000066"/>
                </a:solidFill>
                <a:latin typeface="Times New Roman" panose="02020603050405020304" pitchFamily="18" charset="0"/>
                <a:ea typeface="华文行楷" pitchFamily="2" charset="-122"/>
                <a:cs typeface="Times New Roman" panose="02020603050405020304" pitchFamily="18" charset="0"/>
              </a:rPr>
              <a:t>2013.09—2015.08</a:t>
            </a:r>
          </a:p>
          <a:p>
            <a:pPr>
              <a:defRPr/>
            </a:pPr>
            <a:r>
              <a:rPr lang="zh-CN" altLang="en-US" sz="2000" dirty="0">
                <a:solidFill>
                  <a:srgbClr val="000066"/>
                </a:solidFill>
                <a:latin typeface="Times New Roman" panose="02020603050405020304" pitchFamily="18" charset="0"/>
                <a:ea typeface="华文行楷" pitchFamily="2" charset="-122"/>
                <a:cs typeface="Times New Roman" panose="02020603050405020304" pitchFamily="18" charset="0"/>
              </a:rPr>
              <a:t>近代物理系  物理电子学 </a:t>
            </a:r>
            <a:r>
              <a:rPr lang="en-US" altLang="zh-CN" sz="2000" dirty="0">
                <a:solidFill>
                  <a:srgbClr val="FF0000"/>
                </a:solidFill>
                <a:latin typeface="Times New Roman" panose="02020603050405020304" pitchFamily="18" charset="0"/>
                <a:ea typeface="华文行楷" pitchFamily="2" charset="-122"/>
                <a:cs typeface="Times New Roman" panose="02020603050405020304" pitchFamily="18" charset="0"/>
              </a:rPr>
              <a:t>(</a:t>
            </a:r>
            <a:r>
              <a:rPr lang="zh-CN" altLang="en-US" sz="2000" dirty="0">
                <a:solidFill>
                  <a:srgbClr val="FF0000"/>
                </a:solidFill>
                <a:latin typeface="Times New Roman" panose="02020603050405020304" pitchFamily="18" charset="0"/>
                <a:ea typeface="华文行楷" pitchFamily="2" charset="-122"/>
                <a:cs typeface="Times New Roman" panose="02020603050405020304" pitchFamily="18" charset="0"/>
              </a:rPr>
              <a:t>加权平均分</a:t>
            </a:r>
            <a:r>
              <a:rPr lang="en-US" altLang="en-US" sz="2000" dirty="0">
                <a:solidFill>
                  <a:srgbClr val="FF0000"/>
                </a:solidFill>
                <a:latin typeface="Times New Roman" panose="02020603050405020304" pitchFamily="18" charset="0"/>
                <a:ea typeface="华文行楷" pitchFamily="2" charset="-122"/>
                <a:cs typeface="Times New Roman" panose="02020603050405020304" pitchFamily="18" charset="0"/>
              </a:rPr>
              <a:t>90)</a:t>
            </a:r>
            <a:endParaRPr lang="zh-CN" altLang="en-US" sz="2000" dirty="0">
              <a:solidFill>
                <a:srgbClr val="FF0000"/>
              </a:solidFill>
              <a:latin typeface="Times New Roman" panose="02020603050405020304" pitchFamily="18" charset="0"/>
              <a:ea typeface="华文行楷" pitchFamily="2" charset="-122"/>
              <a:cs typeface="Times New Roman" panose="02020603050405020304" pitchFamily="18" charset="0"/>
            </a:endParaRPr>
          </a:p>
        </p:txBody>
      </p:sp>
      <p:sp>
        <p:nvSpPr>
          <p:cNvPr id="8199" name="Rectangle 25"/>
          <p:cNvSpPr>
            <a:spLocks noChangeArrowheads="1"/>
          </p:cNvSpPr>
          <p:nvPr/>
        </p:nvSpPr>
        <p:spPr bwMode="gray">
          <a:xfrm>
            <a:off x="1981200" y="5081588"/>
            <a:ext cx="1792288"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ko-KR" sz="2200" b="1">
              <a:solidFill>
                <a:schemeClr val="bg1"/>
              </a:solidFill>
              <a:latin typeface="Times New Roman" panose="02020603050405020304" pitchFamily="18" charset="0"/>
              <a:ea typeface="Gulim" panose="020B0600000101010101" pitchFamily="34" charset="-127"/>
              <a:cs typeface="Times New Roman" panose="02020603050405020304" pitchFamily="18" charset="0"/>
            </a:endParaRPr>
          </a:p>
        </p:txBody>
      </p:sp>
      <p:sp>
        <p:nvSpPr>
          <p:cNvPr id="32" name="Freeform 14">
            <a:extLst>
              <a:ext uri="{FF2B5EF4-FFF2-40B4-BE49-F238E27FC236}"/>
            </a:extLst>
          </p:cNvPr>
          <p:cNvSpPr>
            <a:spLocks/>
          </p:cNvSpPr>
          <p:nvPr/>
        </p:nvSpPr>
        <p:spPr bwMode="gray">
          <a:xfrm>
            <a:off x="1582738" y="2838450"/>
            <a:ext cx="1317625" cy="339725"/>
          </a:xfrm>
          <a:custGeom>
            <a:avLst/>
            <a:gdLst/>
            <a:ahLst/>
            <a:cxnLst>
              <a:cxn ang="0">
                <a:pos x="189" y="198"/>
              </a:cxn>
              <a:cxn ang="0">
                <a:pos x="814" y="140"/>
              </a:cxn>
              <a:cxn ang="0">
                <a:pos x="617" y="17"/>
              </a:cxn>
              <a:cxn ang="0">
                <a:pos x="0" y="0"/>
              </a:cxn>
              <a:cxn ang="0">
                <a:pos x="189" y="198"/>
              </a:cxn>
            </a:cxnLst>
            <a:rect l="0" t="0" r="r" b="b"/>
            <a:pathLst>
              <a:path w="814" h="198">
                <a:moveTo>
                  <a:pt x="189" y="198"/>
                </a:moveTo>
                <a:lnTo>
                  <a:pt x="814" y="140"/>
                </a:lnTo>
                <a:lnTo>
                  <a:pt x="617" y="17"/>
                </a:lnTo>
                <a:lnTo>
                  <a:pt x="0" y="0"/>
                </a:lnTo>
                <a:lnTo>
                  <a:pt x="189" y="198"/>
                </a:lnTo>
                <a:close/>
              </a:path>
            </a:pathLst>
          </a:custGeom>
          <a:gradFill rotWithShape="1">
            <a:gsLst>
              <a:gs pos="0">
                <a:schemeClr val="accent1">
                  <a:gamma/>
                  <a:shade val="46275"/>
                  <a:invGamma/>
                </a:schemeClr>
              </a:gs>
              <a:gs pos="100000">
                <a:schemeClr val="accent1"/>
              </a:gs>
            </a:gsLst>
            <a:lin ang="18900000" scaled="1"/>
          </a:gradFill>
          <a:ln w="9525">
            <a:noFill/>
            <a:round/>
            <a:headEnd/>
            <a:tailEnd/>
          </a:ln>
          <a:effectLst/>
        </p:spPr>
        <p:txBody>
          <a:bodyPr/>
          <a:lstStyle/>
          <a:p>
            <a:pPr>
              <a:defRPr/>
            </a:pPr>
            <a:endParaRPr lang="zh-CN" altLang="en-US">
              <a:latin typeface="Times New Roman" panose="02020603050405020304" pitchFamily="18" charset="0"/>
              <a:cs typeface="Times New Roman" panose="02020603050405020304" pitchFamily="18" charset="0"/>
            </a:endParaRPr>
          </a:p>
        </p:txBody>
      </p:sp>
      <p:sp>
        <p:nvSpPr>
          <p:cNvPr id="33" name="Freeform 15">
            <a:extLst>
              <a:ext uri="{FF2B5EF4-FFF2-40B4-BE49-F238E27FC236}"/>
            </a:extLst>
          </p:cNvPr>
          <p:cNvSpPr>
            <a:spLocks/>
          </p:cNvSpPr>
          <p:nvPr/>
        </p:nvSpPr>
        <p:spPr bwMode="gray">
          <a:xfrm>
            <a:off x="823913" y="3671888"/>
            <a:ext cx="2690812" cy="655637"/>
          </a:xfrm>
          <a:custGeom>
            <a:avLst/>
            <a:gdLst/>
            <a:ahLst/>
            <a:cxnLst>
              <a:cxn ang="0">
                <a:pos x="304" y="412"/>
              </a:cxn>
              <a:cxn ang="0">
                <a:pos x="1695" y="313"/>
              </a:cxn>
              <a:cxn ang="0">
                <a:pos x="1366" y="157"/>
              </a:cxn>
              <a:cxn ang="0">
                <a:pos x="0" y="0"/>
              </a:cxn>
              <a:cxn ang="0">
                <a:pos x="304" y="412"/>
              </a:cxn>
            </a:cxnLst>
            <a:rect l="0" t="0" r="r" b="b"/>
            <a:pathLst>
              <a:path w="1695" h="412">
                <a:moveTo>
                  <a:pt x="304" y="412"/>
                </a:moveTo>
                <a:lnTo>
                  <a:pt x="1695" y="313"/>
                </a:lnTo>
                <a:lnTo>
                  <a:pt x="1366" y="157"/>
                </a:lnTo>
                <a:lnTo>
                  <a:pt x="0" y="0"/>
                </a:lnTo>
                <a:lnTo>
                  <a:pt x="304" y="412"/>
                </a:lnTo>
                <a:close/>
              </a:path>
            </a:pathLst>
          </a:custGeom>
          <a:gradFill rotWithShape="1">
            <a:gsLst>
              <a:gs pos="0">
                <a:schemeClr val="bg2">
                  <a:gamma/>
                  <a:shade val="46275"/>
                  <a:invGamma/>
                </a:schemeClr>
              </a:gs>
              <a:gs pos="100000">
                <a:schemeClr val="bg2"/>
              </a:gs>
            </a:gsLst>
            <a:lin ang="18900000" scaled="1"/>
          </a:gradFill>
          <a:ln w="9525">
            <a:noFill/>
            <a:round/>
            <a:headEnd/>
            <a:tailEnd/>
          </a:ln>
          <a:effectLst/>
        </p:spPr>
        <p:txBody>
          <a:bodyPr/>
          <a:lstStyle/>
          <a:p>
            <a:pPr>
              <a:defRPr/>
            </a:pPr>
            <a:endParaRPr lang="zh-CN" altLang="en-US">
              <a:latin typeface="Times New Roman" panose="02020603050405020304" pitchFamily="18" charset="0"/>
              <a:cs typeface="Times New Roman" panose="02020603050405020304" pitchFamily="18" charset="0"/>
            </a:endParaRPr>
          </a:p>
        </p:txBody>
      </p:sp>
      <p:sp>
        <p:nvSpPr>
          <p:cNvPr id="34" name="Freeform 18">
            <a:extLst>
              <a:ext uri="{FF2B5EF4-FFF2-40B4-BE49-F238E27FC236}"/>
            </a:extLst>
          </p:cNvPr>
          <p:cNvSpPr>
            <a:spLocks/>
          </p:cNvSpPr>
          <p:nvPr/>
        </p:nvSpPr>
        <p:spPr bwMode="gray">
          <a:xfrm>
            <a:off x="811213" y="4157663"/>
            <a:ext cx="3160712" cy="1149350"/>
          </a:xfrm>
          <a:custGeom>
            <a:avLst/>
            <a:gdLst/>
            <a:ahLst/>
            <a:cxnLst>
              <a:cxn ang="0">
                <a:pos x="0" y="724"/>
              </a:cxn>
              <a:cxn ang="0">
                <a:pos x="1991" y="584"/>
              </a:cxn>
              <a:cxn ang="0">
                <a:pos x="1695" y="0"/>
              </a:cxn>
              <a:cxn ang="0">
                <a:pos x="304" y="99"/>
              </a:cxn>
              <a:cxn ang="0">
                <a:pos x="0" y="724"/>
              </a:cxn>
            </a:cxnLst>
            <a:rect l="0" t="0" r="r" b="b"/>
            <a:pathLst>
              <a:path w="1991" h="724">
                <a:moveTo>
                  <a:pt x="0" y="724"/>
                </a:moveTo>
                <a:lnTo>
                  <a:pt x="1991" y="584"/>
                </a:lnTo>
                <a:lnTo>
                  <a:pt x="1695" y="0"/>
                </a:lnTo>
                <a:lnTo>
                  <a:pt x="304" y="99"/>
                </a:lnTo>
                <a:lnTo>
                  <a:pt x="0" y="724"/>
                </a:lnTo>
                <a:close/>
              </a:path>
            </a:pathLst>
          </a:custGeom>
          <a:gradFill rotWithShape="1">
            <a:gsLst>
              <a:gs pos="0">
                <a:schemeClr val="bg2"/>
              </a:gs>
              <a:gs pos="100000">
                <a:schemeClr val="bg2">
                  <a:gamma/>
                  <a:shade val="46275"/>
                  <a:invGamma/>
                </a:schemeClr>
              </a:gs>
            </a:gsLst>
            <a:lin ang="2700000" scaled="1"/>
          </a:gradFill>
          <a:ln w="9525">
            <a:noFill/>
            <a:round/>
            <a:headEnd/>
            <a:tailEnd/>
          </a:ln>
          <a:effectLst/>
        </p:spPr>
        <p:txBody>
          <a:bodyPr/>
          <a:lstStyle/>
          <a:p>
            <a:pPr>
              <a:defRPr/>
            </a:pPr>
            <a:endParaRPr lang="zh-CN" altLang="en-US">
              <a:latin typeface="Times New Roman" panose="02020603050405020304" pitchFamily="18" charset="0"/>
              <a:cs typeface="Times New Roman" panose="02020603050405020304" pitchFamily="18" charset="0"/>
            </a:endParaRPr>
          </a:p>
        </p:txBody>
      </p:sp>
      <p:sp>
        <p:nvSpPr>
          <p:cNvPr id="35" name="Freeform 19">
            <a:extLst>
              <a:ext uri="{FF2B5EF4-FFF2-40B4-BE49-F238E27FC236}"/>
            </a:extLst>
          </p:cNvPr>
          <p:cNvSpPr>
            <a:spLocks/>
          </p:cNvSpPr>
          <p:nvPr/>
        </p:nvSpPr>
        <p:spPr bwMode="gray">
          <a:xfrm>
            <a:off x="1346200" y="3087688"/>
            <a:ext cx="2090738" cy="1096962"/>
          </a:xfrm>
          <a:custGeom>
            <a:avLst/>
            <a:gdLst/>
            <a:ahLst/>
            <a:cxnLst>
              <a:cxn ang="0">
                <a:pos x="0" y="700"/>
              </a:cxn>
              <a:cxn ang="0">
                <a:pos x="1317" y="601"/>
              </a:cxn>
              <a:cxn ang="0">
                <a:pos x="980" y="0"/>
              </a:cxn>
              <a:cxn ang="0">
                <a:pos x="346" y="49"/>
              </a:cxn>
              <a:cxn ang="0">
                <a:pos x="0" y="700"/>
              </a:cxn>
            </a:cxnLst>
            <a:rect l="0" t="0" r="r" b="b"/>
            <a:pathLst>
              <a:path w="1317" h="700">
                <a:moveTo>
                  <a:pt x="0" y="700"/>
                </a:moveTo>
                <a:lnTo>
                  <a:pt x="1317" y="601"/>
                </a:lnTo>
                <a:lnTo>
                  <a:pt x="980" y="0"/>
                </a:lnTo>
                <a:lnTo>
                  <a:pt x="346" y="49"/>
                </a:lnTo>
                <a:lnTo>
                  <a:pt x="0" y="700"/>
                </a:lnTo>
                <a:close/>
              </a:path>
            </a:pathLst>
          </a:custGeom>
          <a:gradFill rotWithShape="1">
            <a:gsLst>
              <a:gs pos="0">
                <a:schemeClr val="accent1"/>
              </a:gs>
              <a:gs pos="100000">
                <a:schemeClr val="accent1">
                  <a:gamma/>
                  <a:shade val="46275"/>
                  <a:invGamma/>
                </a:schemeClr>
              </a:gs>
            </a:gsLst>
            <a:lin ang="18900000" scaled="1"/>
          </a:gradFill>
          <a:ln w="9525">
            <a:noFill/>
            <a:round/>
            <a:headEnd/>
            <a:tailEnd/>
          </a:ln>
          <a:effectLst/>
        </p:spPr>
        <p:txBody>
          <a:bodyPr/>
          <a:lstStyle/>
          <a:p>
            <a:pPr>
              <a:defRPr/>
            </a:pPr>
            <a:endParaRPr lang="zh-CN" altLang="en-US">
              <a:latin typeface="Times New Roman" panose="02020603050405020304" pitchFamily="18" charset="0"/>
              <a:cs typeface="Times New Roman" panose="02020603050405020304" pitchFamily="18" charset="0"/>
            </a:endParaRPr>
          </a:p>
        </p:txBody>
      </p:sp>
      <p:sp>
        <p:nvSpPr>
          <p:cNvPr id="8204" name="Freeform 20"/>
          <p:cNvSpPr>
            <a:spLocks/>
          </p:cNvSpPr>
          <p:nvPr/>
        </p:nvSpPr>
        <p:spPr bwMode="gray">
          <a:xfrm>
            <a:off x="1935163" y="2081213"/>
            <a:ext cx="900112" cy="939800"/>
          </a:xfrm>
          <a:custGeom>
            <a:avLst/>
            <a:gdLst>
              <a:gd name="T0" fmla="*/ 0 w 567"/>
              <a:gd name="T1" fmla="*/ 2147483646 h 592"/>
              <a:gd name="T2" fmla="*/ 2147483646 w 567"/>
              <a:gd name="T3" fmla="*/ 2147483646 h 592"/>
              <a:gd name="T4" fmla="*/ 2147483646 w 567"/>
              <a:gd name="T5" fmla="*/ 0 h 592"/>
              <a:gd name="T6" fmla="*/ 0 w 567"/>
              <a:gd name="T7" fmla="*/ 2147483646 h 592"/>
              <a:gd name="T8" fmla="*/ 0 60000 65536"/>
              <a:gd name="T9" fmla="*/ 0 60000 65536"/>
              <a:gd name="T10" fmla="*/ 0 60000 65536"/>
              <a:gd name="T11" fmla="*/ 0 60000 65536"/>
              <a:gd name="T12" fmla="*/ 0 w 567"/>
              <a:gd name="T13" fmla="*/ 0 h 592"/>
              <a:gd name="T14" fmla="*/ 567 w 567"/>
              <a:gd name="T15" fmla="*/ 592 h 592"/>
            </a:gdLst>
            <a:ahLst/>
            <a:cxnLst>
              <a:cxn ang="T8">
                <a:pos x="T0" y="T1"/>
              </a:cxn>
              <a:cxn ang="T9">
                <a:pos x="T2" y="T3"/>
              </a:cxn>
              <a:cxn ang="T10">
                <a:pos x="T4" y="T5"/>
              </a:cxn>
              <a:cxn ang="T11">
                <a:pos x="T6" y="T7"/>
              </a:cxn>
            </a:cxnLst>
            <a:rect l="T12" t="T13" r="T14" b="T15"/>
            <a:pathLst>
              <a:path w="567" h="592">
                <a:moveTo>
                  <a:pt x="0" y="592"/>
                </a:moveTo>
                <a:lnTo>
                  <a:pt x="567" y="543"/>
                </a:lnTo>
                <a:lnTo>
                  <a:pt x="288" y="0"/>
                </a:lnTo>
                <a:lnTo>
                  <a:pt x="0" y="592"/>
                </a:lnTo>
                <a:close/>
              </a:path>
            </a:pathLst>
          </a:custGeom>
          <a:gradFill rotWithShape="1">
            <a:gsLst>
              <a:gs pos="0">
                <a:srgbClr val="FFFFFF"/>
              </a:gs>
              <a:gs pos="100000">
                <a:schemeClr val="accent1"/>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22">
            <a:extLst>
              <a:ext uri="{FF2B5EF4-FFF2-40B4-BE49-F238E27FC236}"/>
            </a:extLst>
          </p:cNvPr>
          <p:cNvSpPr>
            <a:spLocks/>
          </p:cNvSpPr>
          <p:nvPr/>
        </p:nvSpPr>
        <p:spPr bwMode="gray">
          <a:xfrm>
            <a:off x="144463" y="3662363"/>
            <a:ext cx="1162050" cy="1646237"/>
          </a:xfrm>
          <a:custGeom>
            <a:avLst/>
            <a:gdLst/>
            <a:ahLst/>
            <a:cxnLst>
              <a:cxn ang="0">
                <a:pos x="428" y="1070"/>
              </a:cxn>
              <a:cxn ang="0">
                <a:pos x="0" y="420"/>
              </a:cxn>
              <a:cxn ang="0">
                <a:pos x="428" y="0"/>
              </a:cxn>
              <a:cxn ang="0">
                <a:pos x="732" y="420"/>
              </a:cxn>
              <a:cxn ang="0">
                <a:pos x="428" y="1070"/>
              </a:cxn>
            </a:cxnLst>
            <a:rect l="0" t="0" r="r" b="b"/>
            <a:pathLst>
              <a:path w="732" h="1070">
                <a:moveTo>
                  <a:pt x="428" y="1070"/>
                </a:moveTo>
                <a:lnTo>
                  <a:pt x="0" y="420"/>
                </a:lnTo>
                <a:lnTo>
                  <a:pt x="428" y="0"/>
                </a:lnTo>
                <a:lnTo>
                  <a:pt x="732" y="420"/>
                </a:lnTo>
                <a:lnTo>
                  <a:pt x="428" y="1070"/>
                </a:lnTo>
                <a:close/>
              </a:path>
            </a:pathLst>
          </a:custGeom>
          <a:gradFill rotWithShape="1">
            <a:gsLst>
              <a:gs pos="0">
                <a:schemeClr val="bg2"/>
              </a:gs>
              <a:gs pos="100000">
                <a:schemeClr val="bg2">
                  <a:gamma/>
                  <a:shade val="46275"/>
                  <a:invGamma/>
                </a:schemeClr>
              </a:gs>
            </a:gsLst>
            <a:lin ang="2700000" scaled="1"/>
          </a:gradFill>
          <a:ln w="9525">
            <a:noFill/>
            <a:round/>
            <a:headEnd/>
            <a:tailEnd/>
          </a:ln>
          <a:effectLst/>
        </p:spPr>
        <p:txBody>
          <a:bodyPr/>
          <a:lstStyle/>
          <a:p>
            <a:pPr>
              <a:defRPr/>
            </a:pPr>
            <a:endParaRPr lang="zh-CN" altLang="en-US">
              <a:latin typeface="Times New Roman" panose="02020603050405020304" pitchFamily="18" charset="0"/>
              <a:cs typeface="Times New Roman" panose="02020603050405020304" pitchFamily="18" charset="0"/>
            </a:endParaRPr>
          </a:p>
        </p:txBody>
      </p:sp>
      <p:sp>
        <p:nvSpPr>
          <p:cNvPr id="8206" name="Freeform 23"/>
          <p:cNvSpPr>
            <a:spLocks/>
          </p:cNvSpPr>
          <p:nvPr/>
        </p:nvSpPr>
        <p:spPr bwMode="gray">
          <a:xfrm>
            <a:off x="1725613" y="2093913"/>
            <a:ext cx="666750" cy="927100"/>
          </a:xfrm>
          <a:custGeom>
            <a:avLst/>
            <a:gdLst>
              <a:gd name="T0" fmla="*/ 2147483646 w 420"/>
              <a:gd name="T1" fmla="*/ 2147483646 h 584"/>
              <a:gd name="T2" fmla="*/ 0 w 420"/>
              <a:gd name="T3" fmla="*/ 2147483646 h 584"/>
              <a:gd name="T4" fmla="*/ 2147483646 w 420"/>
              <a:gd name="T5" fmla="*/ 0 h 584"/>
              <a:gd name="T6" fmla="*/ 2147483646 w 420"/>
              <a:gd name="T7" fmla="*/ 2147483646 h 584"/>
              <a:gd name="T8" fmla="*/ 0 60000 65536"/>
              <a:gd name="T9" fmla="*/ 0 60000 65536"/>
              <a:gd name="T10" fmla="*/ 0 60000 65536"/>
              <a:gd name="T11" fmla="*/ 0 60000 65536"/>
              <a:gd name="T12" fmla="*/ 0 w 420"/>
              <a:gd name="T13" fmla="*/ 0 h 584"/>
              <a:gd name="T14" fmla="*/ 420 w 420"/>
              <a:gd name="T15" fmla="*/ 584 h 584"/>
            </a:gdLst>
            <a:ahLst/>
            <a:cxnLst>
              <a:cxn ang="T8">
                <a:pos x="T0" y="T1"/>
              </a:cxn>
              <a:cxn ang="T9">
                <a:pos x="T2" y="T3"/>
              </a:cxn>
              <a:cxn ang="T10">
                <a:pos x="T4" y="T5"/>
              </a:cxn>
              <a:cxn ang="T11">
                <a:pos x="T6" y="T7"/>
              </a:cxn>
            </a:cxnLst>
            <a:rect l="T12" t="T13" r="T14" b="T15"/>
            <a:pathLst>
              <a:path w="420" h="584">
                <a:moveTo>
                  <a:pt x="140" y="584"/>
                </a:moveTo>
                <a:lnTo>
                  <a:pt x="0" y="411"/>
                </a:lnTo>
                <a:lnTo>
                  <a:pt x="420" y="0"/>
                </a:lnTo>
                <a:lnTo>
                  <a:pt x="140" y="584"/>
                </a:lnTo>
                <a:close/>
              </a:path>
            </a:pathLst>
          </a:custGeom>
          <a:gradFill rotWithShape="1">
            <a:gsLst>
              <a:gs pos="0">
                <a:schemeClr val="bg1"/>
              </a:gs>
              <a:gs pos="100000">
                <a:schemeClr val="accent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Freeform 24">
            <a:extLst>
              <a:ext uri="{FF2B5EF4-FFF2-40B4-BE49-F238E27FC236}"/>
            </a:extLst>
          </p:cNvPr>
          <p:cNvSpPr>
            <a:spLocks/>
          </p:cNvSpPr>
          <p:nvPr/>
        </p:nvSpPr>
        <p:spPr bwMode="gray">
          <a:xfrm>
            <a:off x="915988" y="2840038"/>
            <a:ext cx="966787" cy="1343025"/>
          </a:xfrm>
          <a:custGeom>
            <a:avLst/>
            <a:gdLst/>
            <a:ahLst/>
            <a:cxnLst>
              <a:cxn ang="0">
                <a:pos x="280" y="806"/>
              </a:cxn>
              <a:cxn ang="0">
                <a:pos x="609" y="197"/>
              </a:cxn>
              <a:cxn ang="0">
                <a:pos x="428" y="0"/>
              </a:cxn>
              <a:cxn ang="0">
                <a:pos x="0" y="411"/>
              </a:cxn>
              <a:cxn ang="0">
                <a:pos x="280" y="806"/>
              </a:cxn>
            </a:cxnLst>
            <a:rect l="0" t="0" r="r" b="b"/>
            <a:pathLst>
              <a:path w="609" h="806">
                <a:moveTo>
                  <a:pt x="280" y="806"/>
                </a:moveTo>
                <a:lnTo>
                  <a:pt x="609" y="197"/>
                </a:lnTo>
                <a:lnTo>
                  <a:pt x="428" y="0"/>
                </a:lnTo>
                <a:lnTo>
                  <a:pt x="0" y="411"/>
                </a:lnTo>
                <a:lnTo>
                  <a:pt x="280" y="806"/>
                </a:lnTo>
                <a:close/>
              </a:path>
            </a:pathLst>
          </a:custGeom>
          <a:gradFill rotWithShape="1">
            <a:gsLst>
              <a:gs pos="0">
                <a:schemeClr val="accent1"/>
              </a:gs>
              <a:gs pos="100000">
                <a:schemeClr val="accent1">
                  <a:gamma/>
                  <a:shade val="46275"/>
                  <a:invGamma/>
                </a:schemeClr>
              </a:gs>
            </a:gsLst>
            <a:lin ang="2700000" scaled="1"/>
          </a:gradFill>
          <a:ln w="9525">
            <a:noFill/>
            <a:round/>
            <a:headEnd/>
            <a:tailEnd/>
          </a:ln>
          <a:effectLst/>
        </p:spPr>
        <p:txBody>
          <a:bodyPr/>
          <a:lstStyle/>
          <a:p>
            <a:pPr>
              <a:defRPr/>
            </a:pPr>
            <a:endParaRPr lang="zh-CN" altLang="en-US">
              <a:latin typeface="Times New Roman" panose="02020603050405020304" pitchFamily="18" charset="0"/>
              <a:cs typeface="Times New Roman" panose="02020603050405020304" pitchFamily="18" charset="0"/>
            </a:endParaRPr>
          </a:p>
        </p:txBody>
      </p:sp>
      <p:sp>
        <p:nvSpPr>
          <p:cNvPr id="2" name="Rectangle 26"/>
          <p:cNvSpPr>
            <a:spLocks noChangeArrowheads="1"/>
          </p:cNvSpPr>
          <p:nvPr/>
        </p:nvSpPr>
        <p:spPr bwMode="gray">
          <a:xfrm>
            <a:off x="1836738" y="4527550"/>
            <a:ext cx="1792287"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a:solidFill>
                  <a:srgbClr val="000066"/>
                </a:solidFill>
                <a:latin typeface="Times New Roman" panose="02020603050405020304" pitchFamily="18" charset="0"/>
                <a:ea typeface="华文行楷" panose="02010800040101010101" pitchFamily="2" charset="-122"/>
                <a:cs typeface="Times New Roman" panose="02020603050405020304" pitchFamily="18" charset="0"/>
              </a:rPr>
              <a:t>  </a:t>
            </a:r>
            <a:r>
              <a:rPr lang="zh-CN" altLang="en-US" sz="4000">
                <a:solidFill>
                  <a:srgbClr val="002060"/>
                </a:solidFill>
                <a:latin typeface="Times New Roman" panose="02020603050405020304" pitchFamily="18" charset="0"/>
                <a:ea typeface="华文行楷" panose="02010800040101010101" pitchFamily="2" charset="-122"/>
                <a:cs typeface="Times New Roman" panose="02020603050405020304" pitchFamily="18" charset="0"/>
              </a:rPr>
              <a:t>本</a:t>
            </a:r>
            <a:endParaRPr lang="en-US" altLang="ko-KR" sz="4000">
              <a:solidFill>
                <a:srgbClr val="002060"/>
              </a:solidFill>
              <a:latin typeface="Times New Roman" panose="02020603050405020304" pitchFamily="18" charset="0"/>
              <a:ea typeface="华文行楷" panose="02010800040101010101" pitchFamily="2" charset="-122"/>
              <a:cs typeface="Times New Roman" panose="02020603050405020304" pitchFamily="18" charset="0"/>
            </a:endParaRPr>
          </a:p>
        </p:txBody>
      </p:sp>
      <p:sp>
        <p:nvSpPr>
          <p:cNvPr id="8207" name="Rectangle 27"/>
          <p:cNvSpPr>
            <a:spLocks noChangeArrowheads="1"/>
          </p:cNvSpPr>
          <p:nvPr/>
        </p:nvSpPr>
        <p:spPr bwMode="gray">
          <a:xfrm>
            <a:off x="1085850" y="3416300"/>
            <a:ext cx="1792288"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rgbClr val="000066"/>
                </a:solidFill>
                <a:latin typeface="Times New Roman" panose="02020603050405020304" pitchFamily="18" charset="0"/>
                <a:ea typeface="华文行楷" panose="02010800040101010101" pitchFamily="2" charset="-122"/>
                <a:cs typeface="Times New Roman" panose="02020603050405020304" pitchFamily="18" charset="0"/>
              </a:rPr>
              <a:t>           </a:t>
            </a:r>
            <a:r>
              <a:rPr lang="zh-CN" altLang="en-US" sz="3600">
                <a:solidFill>
                  <a:srgbClr val="002060"/>
                </a:solidFill>
                <a:latin typeface="Times New Roman" panose="02020603050405020304" pitchFamily="18" charset="0"/>
                <a:ea typeface="华文行楷" panose="02010800040101010101" pitchFamily="2" charset="-122"/>
                <a:cs typeface="Times New Roman" panose="02020603050405020304" pitchFamily="18" charset="0"/>
              </a:rPr>
              <a:t>硕</a:t>
            </a:r>
            <a:endParaRPr lang="en-US" altLang="ko-KR" sz="3600">
              <a:solidFill>
                <a:srgbClr val="002060"/>
              </a:solidFill>
              <a:latin typeface="Times New Roman" panose="02020603050405020304" pitchFamily="18" charset="0"/>
              <a:ea typeface="华文行楷" panose="02010800040101010101" pitchFamily="2" charset="-122"/>
              <a:cs typeface="Times New Roman" panose="02020603050405020304" pitchFamily="18" charset="0"/>
            </a:endParaRPr>
          </a:p>
        </p:txBody>
      </p:sp>
      <p:sp>
        <p:nvSpPr>
          <p:cNvPr id="8212" name="矩形 43">
            <a:extLst>
              <a:ext uri="{FF2B5EF4-FFF2-40B4-BE49-F238E27FC236}"/>
            </a:extLst>
          </p:cNvPr>
          <p:cNvSpPr>
            <a:spLocks noChangeArrowheads="1"/>
          </p:cNvSpPr>
          <p:nvPr/>
        </p:nvSpPr>
        <p:spPr bwMode="auto">
          <a:xfrm>
            <a:off x="3606801" y="2172741"/>
            <a:ext cx="5219694" cy="769441"/>
          </a:xfrm>
          <a:prstGeom prst="rect">
            <a:avLst/>
          </a:prstGeom>
          <a:solidFill>
            <a:srgbClr val="AFD2D5"/>
          </a:solidFill>
          <a:ln>
            <a:noFill/>
          </a:ln>
          <a:effectLst>
            <a:outerShdw blurRad="50800" dist="38100" dir="2700000" algn="tl" rotWithShape="0">
              <a:prstClr val="black">
                <a:alpha val="40000"/>
              </a:prstClr>
            </a:outerShdw>
            <a:softEdge rad="12700"/>
          </a:effectLst>
          <a:scene3d>
            <a:camera prst="orthographicFront"/>
            <a:lightRig rig="threePt" dir="t"/>
          </a:scene3d>
          <a:sp3d>
            <a:bevelT/>
          </a:sp3d>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defRPr/>
            </a:pPr>
            <a:r>
              <a:rPr lang="en-US" altLang="zh-CN" sz="2400" dirty="0">
                <a:solidFill>
                  <a:srgbClr val="000066"/>
                </a:solidFill>
                <a:latin typeface="Times New Roman" panose="02020603050405020304" pitchFamily="18" charset="0"/>
                <a:ea typeface="华文行楷" panose="02010800040101010101" pitchFamily="2" charset="-122"/>
                <a:cs typeface="Times New Roman" panose="02020603050405020304" pitchFamily="18" charset="0"/>
              </a:rPr>
              <a:t>    </a:t>
            </a:r>
            <a:r>
              <a:rPr lang="en-US" altLang="zh-CN" sz="2000" dirty="0">
                <a:solidFill>
                  <a:srgbClr val="000066"/>
                </a:solidFill>
                <a:latin typeface="Times New Roman" panose="02020603050405020304" pitchFamily="18" charset="0"/>
                <a:ea typeface="华文行楷" panose="02010800040101010101" pitchFamily="2" charset="-122"/>
                <a:cs typeface="Times New Roman" panose="02020603050405020304" pitchFamily="18" charset="0"/>
              </a:rPr>
              <a:t>2015.09</a:t>
            </a:r>
            <a:r>
              <a:rPr lang="en-US" altLang="zh-CN" sz="2000" dirty="0">
                <a:solidFill>
                  <a:srgbClr val="000066"/>
                </a:solidFill>
                <a:latin typeface="华文行楷" panose="02010800040101010101" pitchFamily="2" charset="-122"/>
                <a:ea typeface="华文行楷" panose="02010800040101010101" pitchFamily="2" charset="-122"/>
                <a:cs typeface="Times New Roman" panose="02020603050405020304" pitchFamily="18" charset="0"/>
              </a:rPr>
              <a:t>—</a:t>
            </a:r>
            <a:r>
              <a:rPr lang="zh-CN" altLang="en-US" sz="2000" dirty="0">
                <a:solidFill>
                  <a:srgbClr val="000066"/>
                </a:solidFill>
                <a:latin typeface="华文行楷" panose="02010800040101010101" pitchFamily="2" charset="-122"/>
                <a:ea typeface="华文行楷" panose="02010800040101010101" pitchFamily="2" charset="-122"/>
                <a:cs typeface="Times New Roman" panose="02020603050405020304" pitchFamily="18" charset="0"/>
              </a:rPr>
              <a:t>今</a:t>
            </a:r>
            <a:endParaRPr lang="en-US" altLang="zh-CN" sz="2000" dirty="0">
              <a:solidFill>
                <a:srgbClr val="000066"/>
              </a:solidFill>
              <a:latin typeface="华文行楷" panose="02010800040101010101" pitchFamily="2" charset="-122"/>
              <a:ea typeface="华文行楷" panose="02010800040101010101" pitchFamily="2" charset="-122"/>
              <a:cs typeface="Times New Roman" panose="02020603050405020304" pitchFamily="18" charset="0"/>
            </a:endParaRPr>
          </a:p>
          <a:p>
            <a:pPr>
              <a:spcBef>
                <a:spcPct val="0"/>
              </a:spcBef>
              <a:buFontTx/>
              <a:buNone/>
              <a:defRPr/>
            </a:pPr>
            <a:r>
              <a:rPr lang="zh-CN" altLang="en-US" sz="2000" dirty="0">
                <a:solidFill>
                  <a:srgbClr val="000066"/>
                </a:solidFill>
                <a:latin typeface="华文行楷" panose="02010800040101010101" pitchFamily="2" charset="-122"/>
                <a:ea typeface="华文行楷" panose="02010800040101010101" pitchFamily="2" charset="-122"/>
                <a:cs typeface="Times New Roman" panose="02020603050405020304" pitchFamily="18" charset="0"/>
              </a:rPr>
              <a:t>  </a:t>
            </a:r>
            <a:r>
              <a:rPr lang="zh-CN" altLang="en-US" sz="2000" dirty="0" smtClean="0">
                <a:solidFill>
                  <a:srgbClr val="000066"/>
                </a:solidFill>
                <a:latin typeface="华文行楷" panose="02010800040101010101" pitchFamily="2" charset="-122"/>
                <a:ea typeface="华文行楷" panose="02010800040101010101" pitchFamily="2" charset="-122"/>
                <a:cs typeface="Times New Roman" panose="02020603050405020304" pitchFamily="18" charset="0"/>
              </a:rPr>
              <a:t>近</a:t>
            </a:r>
            <a:r>
              <a:rPr lang="zh-CN" altLang="en-US" sz="2000" dirty="0">
                <a:solidFill>
                  <a:srgbClr val="000066"/>
                </a:solidFill>
                <a:latin typeface="华文行楷" panose="02010800040101010101" pitchFamily="2" charset="-122"/>
                <a:ea typeface="华文行楷" panose="02010800040101010101" pitchFamily="2" charset="-122"/>
                <a:cs typeface="Times New Roman" panose="02020603050405020304" pitchFamily="18" charset="0"/>
              </a:rPr>
              <a:t>代物理系   物理电子学</a:t>
            </a:r>
            <a:r>
              <a:rPr lang="en-US" altLang="zh-CN" sz="2000" dirty="0">
                <a:solidFill>
                  <a:srgbClr val="000066"/>
                </a:solidFill>
                <a:latin typeface="华文行楷" panose="02010800040101010101" pitchFamily="2" charset="-122"/>
                <a:ea typeface="华文行楷" panose="02010800040101010101" pitchFamily="2" charset="-122"/>
                <a:cs typeface="Times New Roman" panose="02020603050405020304" pitchFamily="18" charset="0"/>
              </a:rPr>
              <a:t>  </a:t>
            </a:r>
            <a:r>
              <a:rPr lang="zh-CN" altLang="en-US" sz="2000" dirty="0">
                <a:solidFill>
                  <a:srgbClr val="000066"/>
                </a:solidFill>
                <a:latin typeface="华文行楷" panose="02010800040101010101" pitchFamily="2" charset="-122"/>
                <a:ea typeface="华文行楷" panose="02010800040101010101" pitchFamily="2" charset="-122"/>
                <a:cs typeface="Times New Roman" panose="02020603050405020304" pitchFamily="18" charset="0"/>
              </a:rPr>
              <a:t>攻读博士学位</a:t>
            </a:r>
          </a:p>
        </p:txBody>
      </p:sp>
      <p:sp>
        <p:nvSpPr>
          <p:cNvPr id="8209" name="Rectangle 28"/>
          <p:cNvSpPr>
            <a:spLocks noChangeArrowheads="1"/>
          </p:cNvSpPr>
          <p:nvPr/>
        </p:nvSpPr>
        <p:spPr bwMode="gray">
          <a:xfrm>
            <a:off x="1019175" y="2438400"/>
            <a:ext cx="1792288"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ko-KR" sz="2800">
                <a:solidFill>
                  <a:srgbClr val="002060"/>
                </a:solidFill>
                <a:latin typeface="Times New Roman" panose="02020603050405020304" pitchFamily="18" charset="0"/>
                <a:ea typeface="华文行楷" panose="02010800040101010101" pitchFamily="2" charset="-122"/>
                <a:cs typeface="Times New Roman" panose="02020603050405020304" pitchFamily="18" charset="0"/>
              </a:rPr>
              <a:t>            </a:t>
            </a:r>
            <a:r>
              <a:rPr lang="zh-CN" altLang="en-US" sz="3600">
                <a:solidFill>
                  <a:srgbClr val="002060"/>
                </a:solidFill>
                <a:latin typeface="Times New Roman" panose="02020603050405020304" pitchFamily="18" charset="0"/>
                <a:ea typeface="华文行楷" panose="02010800040101010101" pitchFamily="2" charset="-122"/>
                <a:cs typeface="Times New Roman" panose="02020603050405020304" pitchFamily="18" charset="0"/>
              </a:rPr>
              <a:t>博</a:t>
            </a:r>
            <a:endParaRPr lang="en-US" altLang="ko-KR" sz="2800">
              <a:solidFill>
                <a:srgbClr val="002060"/>
              </a:solidFill>
              <a:latin typeface="Times New Roman" panose="02020603050405020304" pitchFamily="18" charset="0"/>
              <a:ea typeface="华文行楷" panose="02010800040101010101" pitchFamily="2" charset="-122"/>
              <a:cs typeface="Times New Roman" panose="02020603050405020304" pitchFamily="18" charset="0"/>
            </a:endParaRPr>
          </a:p>
        </p:txBody>
      </p:sp>
      <p:sp>
        <p:nvSpPr>
          <p:cNvPr id="47" name="矩形 46">
            <a:extLst>
              <a:ext uri="{FF2B5EF4-FFF2-40B4-BE49-F238E27FC236}"/>
            </a:extLst>
          </p:cNvPr>
          <p:cNvSpPr/>
          <p:nvPr/>
        </p:nvSpPr>
        <p:spPr>
          <a:xfrm>
            <a:off x="4418632" y="4065587"/>
            <a:ext cx="4435475" cy="1016000"/>
          </a:xfrm>
          <a:prstGeom prst="rect">
            <a:avLst/>
          </a:prstGeom>
          <a:solidFill>
            <a:srgbClr val="6F6F6F"/>
          </a:solidFill>
          <a:effectLst>
            <a:outerShdw blurRad="50800" dist="38100" dir="2700000" algn="tl" rotWithShape="0">
              <a:prstClr val="black">
                <a:alpha val="40000"/>
              </a:prstClr>
            </a:outerShdw>
          </a:effectLst>
          <a:scene3d>
            <a:camera prst="orthographicFront"/>
            <a:lightRig rig="threePt" dir="t"/>
          </a:scene3d>
          <a:sp3d>
            <a:bevelT/>
          </a:sp3d>
        </p:spPr>
        <p:txBody>
          <a:bodyPr anchor="ctr">
            <a:spAutoFit/>
          </a:bodyPr>
          <a:lstStyle/>
          <a:p>
            <a:pPr>
              <a:defRPr/>
            </a:pPr>
            <a:r>
              <a:rPr lang="en-US" altLang="zh-CN" sz="2000" dirty="0">
                <a:solidFill>
                  <a:srgbClr val="000066"/>
                </a:solidFill>
                <a:latin typeface="Times New Roman" panose="02020603050405020304" pitchFamily="18" charset="0"/>
                <a:ea typeface="华文行楷" pitchFamily="2" charset="-122"/>
                <a:cs typeface="Times New Roman" panose="02020603050405020304" pitchFamily="18" charset="0"/>
              </a:rPr>
              <a:t>2009.09—2013.08</a:t>
            </a:r>
          </a:p>
          <a:p>
            <a:pPr>
              <a:defRPr/>
            </a:pPr>
            <a:r>
              <a:rPr lang="zh-CN" altLang="en-US" sz="2000" dirty="0">
                <a:solidFill>
                  <a:srgbClr val="000066"/>
                </a:solidFill>
                <a:latin typeface="Times New Roman" panose="02020603050405020304" pitchFamily="18" charset="0"/>
                <a:ea typeface="华文行楷" pitchFamily="2" charset="-122"/>
                <a:cs typeface="Times New Roman" panose="02020603050405020304" pitchFamily="18" charset="0"/>
              </a:rPr>
              <a:t>近代物理系  物理电子学</a:t>
            </a:r>
            <a:endParaRPr lang="en-US" altLang="zh-CN" sz="2000" dirty="0">
              <a:solidFill>
                <a:srgbClr val="000066"/>
              </a:solidFill>
              <a:latin typeface="Times New Roman" panose="02020603050405020304" pitchFamily="18" charset="0"/>
              <a:ea typeface="华文行楷" pitchFamily="2" charset="-122"/>
              <a:cs typeface="Times New Roman" panose="02020603050405020304" pitchFamily="18" charset="0"/>
            </a:endParaRPr>
          </a:p>
          <a:p>
            <a:pPr>
              <a:defRPr/>
            </a:pPr>
            <a:r>
              <a:rPr lang="zh-CN" altLang="en-US" sz="2000" dirty="0">
                <a:solidFill>
                  <a:srgbClr val="000066"/>
                </a:solidFill>
                <a:latin typeface="Times New Roman" panose="02020603050405020304" pitchFamily="18" charset="0"/>
                <a:ea typeface="华文行楷" pitchFamily="2" charset="-122"/>
                <a:cs typeface="Times New Roman" panose="02020603050405020304" pitchFamily="18" charset="0"/>
              </a:rPr>
              <a:t>连续三年获得优秀学生</a:t>
            </a:r>
            <a:r>
              <a:rPr lang="zh-CN" altLang="en-US" sz="2000" dirty="0">
                <a:solidFill>
                  <a:srgbClr val="FF0000"/>
                </a:solidFill>
                <a:latin typeface="Times New Roman" panose="02020603050405020304" pitchFamily="18" charset="0"/>
                <a:ea typeface="华文行楷" pitchFamily="2" charset="-122"/>
                <a:cs typeface="Times New Roman" panose="02020603050405020304" pitchFamily="18" charset="0"/>
              </a:rPr>
              <a:t>二等奖学金</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500"/>
                                        <p:tgtEl>
                                          <p:spTgt spid="4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down)">
                                      <p:cBhvr>
                                        <p:cTn id="15" dur="500"/>
                                        <p:tgtEl>
                                          <p:spTgt spid="28"/>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8207"/>
                                        </p:tgtEl>
                                        <p:attrNameLst>
                                          <p:attrName>style.visibility</p:attrName>
                                        </p:attrNameLst>
                                      </p:cBhvr>
                                      <p:to>
                                        <p:strVal val="visible"/>
                                      </p:to>
                                    </p:set>
                                    <p:animEffect transition="in" filter="wipe(down)">
                                      <p:cBhvr>
                                        <p:cTn id="18" dur="500"/>
                                        <p:tgtEl>
                                          <p:spTgt spid="820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nodeType="clickEffect">
                                  <p:stCondLst>
                                    <p:cond delay="0"/>
                                  </p:stCondLst>
                                  <p:childTnLst>
                                    <p:set>
                                      <p:cBhvr>
                                        <p:cTn id="22" dur="1" fill="hold">
                                          <p:stCondLst>
                                            <p:cond delay="0"/>
                                          </p:stCondLst>
                                        </p:cTn>
                                        <p:tgtEl>
                                          <p:spTgt spid="8212"/>
                                        </p:tgtEl>
                                        <p:attrNameLst>
                                          <p:attrName>style.visibility</p:attrName>
                                        </p:attrNameLst>
                                      </p:cBhvr>
                                      <p:to>
                                        <p:strVal val="visible"/>
                                      </p:to>
                                    </p:set>
                                    <p:animEffect transition="in" filter="wipe(down)">
                                      <p:cBhvr>
                                        <p:cTn id="23" dur="500"/>
                                        <p:tgtEl>
                                          <p:spTgt spid="8212"/>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8209"/>
                                        </p:tgtEl>
                                        <p:attrNameLst>
                                          <p:attrName>style.visibility</p:attrName>
                                        </p:attrNameLst>
                                      </p:cBhvr>
                                      <p:to>
                                        <p:strVal val="visible"/>
                                      </p:to>
                                    </p:set>
                                    <p:animEffect transition="in" filter="wipe(down)">
                                      <p:cBhvr>
                                        <p:cTn id="26" dur="500"/>
                                        <p:tgtEl>
                                          <p:spTgt spid="8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207" grpId="0"/>
      <p:bldP spid="820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extLst>
          </p:cNvPr>
          <p:cNvSpPr/>
          <p:nvPr/>
        </p:nvSpPr>
        <p:spPr>
          <a:xfrm>
            <a:off x="4343400" y="2968961"/>
            <a:ext cx="3352800" cy="1840908"/>
          </a:xfrm>
          <a:prstGeom prst="roundRect">
            <a:avLst/>
          </a:prstGeom>
          <a:solidFill>
            <a:srgbClr val="5757BD"/>
          </a:solidFill>
          <a:effectLst>
            <a:glow rad="101600">
              <a:srgbClr val="5757BD"/>
            </a:glow>
            <a:outerShdw blurRad="50800" dist="38100" dir="5400000" algn="t" rotWithShape="0">
              <a:prstClr val="black">
                <a:alpha val="40000"/>
              </a:prstClr>
            </a:outerShdw>
            <a:softEdge rad="101600"/>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0242" name="Picture 7" descr="PPT内页(红)副本1">
            <a:extLst>
              <a:ext uri="{FF2B5EF4-FFF2-40B4-BE49-F238E27FC236}"/>
            </a:extLst>
          </p:cNvPr>
          <p:cNvPicPr>
            <a:picLocks noChangeAspect="1" noChangeArrowheads="1"/>
          </p:cNvPicPr>
          <p:nvPr/>
        </p:nvPicPr>
        <p:blipFill>
          <a:blip r:embed="rId10" cstate="print">
            <a:duotone>
              <a:schemeClr val="accent2">
                <a:shade val="45000"/>
                <a:satMod val="135000"/>
              </a:schemeClr>
              <a:prstClr val="white"/>
            </a:duotone>
            <a:extLst/>
          </a:blip>
          <a:srcRect/>
          <a:stretch>
            <a:fillRect/>
          </a:stretch>
        </p:blipFill>
        <p:spPr bwMode="auto">
          <a:xfrm>
            <a:off x="0" y="0"/>
            <a:ext cx="9144000" cy="990600"/>
          </a:xfrm>
          <a:prstGeom prst="rect">
            <a:avLst/>
          </a:prstGeom>
          <a:noFill/>
          <a:ln>
            <a:noFill/>
          </a:ln>
          <a:extLst/>
        </p:spPr>
      </p:pic>
      <p:sp>
        <p:nvSpPr>
          <p:cNvPr id="10246" name="Rectangle 8"/>
          <p:cNvSpPr txBox="1">
            <a:spLocks noChangeArrowheads="1"/>
          </p:cNvSpPr>
          <p:nvPr/>
        </p:nvSpPr>
        <p:spPr bwMode="auto">
          <a:xfrm>
            <a:off x="0" y="0"/>
            <a:ext cx="91440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4000">
                <a:solidFill>
                  <a:schemeClr val="bg1"/>
                </a:solidFill>
                <a:latin typeface="华文行楷" panose="02010800040101010101" pitchFamily="2" charset="-122"/>
                <a:ea typeface="华文行楷" panose="02010800040101010101" pitchFamily="2" charset="-122"/>
              </a:rPr>
              <a:t>学业成绩</a:t>
            </a:r>
            <a:endParaRPr lang="en-US" altLang="ko-KR" sz="4000">
              <a:solidFill>
                <a:schemeClr val="bg1"/>
              </a:solidFill>
              <a:latin typeface="华文行楷" panose="02010800040101010101" pitchFamily="2" charset="-122"/>
              <a:ea typeface="华文行楷" panose="02010800040101010101" pitchFamily="2" charset="-122"/>
            </a:endParaRPr>
          </a:p>
        </p:txBody>
      </p:sp>
      <p:grpSp>
        <p:nvGrpSpPr>
          <p:cNvPr id="10247" name="组合 3"/>
          <p:cNvGrpSpPr>
            <a:grpSpLocks/>
          </p:cNvGrpSpPr>
          <p:nvPr/>
        </p:nvGrpSpPr>
        <p:grpSpPr bwMode="auto">
          <a:xfrm>
            <a:off x="158750" y="2438400"/>
            <a:ext cx="3276600" cy="2605088"/>
            <a:chOff x="158750" y="2438400"/>
            <a:chExt cx="3276600" cy="2605881"/>
          </a:xfrm>
        </p:grpSpPr>
        <p:sp>
          <p:nvSpPr>
            <p:cNvPr id="9" name="菱形 8">
              <a:extLst>
                <a:ext uri="{FF2B5EF4-FFF2-40B4-BE49-F238E27FC236}"/>
              </a:extLst>
            </p:cNvPr>
            <p:cNvSpPr/>
            <p:nvPr>
              <p:custDataLst>
                <p:tags r:id="rId1"/>
              </p:custDataLst>
            </p:nvPr>
          </p:nvSpPr>
          <p:spPr bwMode="auto">
            <a:xfrm>
              <a:off x="795697" y="2438400"/>
              <a:ext cx="2639653" cy="2605881"/>
            </a:xfrm>
            <a:prstGeom prst="diamond">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scene3d>
              <a:camera prst="orthographicFront"/>
              <a:lightRig rig="threePt" dir="t"/>
            </a:scene3d>
            <a:sp3d>
              <a:bevelT/>
              <a:bevelB/>
            </a:sp3d>
          </p:spPr>
          <p:txBody>
            <a:bodyPr lIns="0" tIns="0" rIns="0" bIns="0" anchor="ctr">
              <a:normAutofit/>
            </a:bodyPr>
            <a:lstStyle/>
            <a:p>
              <a:pPr algn="just">
                <a:lnSpc>
                  <a:spcPct val="130000"/>
                </a:lnSpc>
                <a:defRPr/>
              </a:pPr>
              <a:endParaRPr lang="zh-CN" altLang="en-US" sz="2000" dirty="0">
                <a:solidFill>
                  <a:schemeClr val="bg1"/>
                </a:solidFill>
                <a:latin typeface="华文行楷" panose="02010800040101010101" pitchFamily="2" charset="-122"/>
                <a:ea typeface="华文行楷" panose="02010800040101010101" pitchFamily="2" charset="-122"/>
                <a:cs typeface="+mj-cs"/>
              </a:endParaRPr>
            </a:p>
          </p:txBody>
        </p:sp>
        <p:sp>
          <p:nvSpPr>
            <p:cNvPr id="11" name="菱形 10">
              <a:extLst>
                <a:ext uri="{FF2B5EF4-FFF2-40B4-BE49-F238E27FC236}"/>
              </a:extLst>
            </p:cNvPr>
            <p:cNvSpPr/>
            <p:nvPr>
              <p:custDataLst>
                <p:tags r:id="rId2"/>
              </p:custDataLst>
            </p:nvPr>
          </p:nvSpPr>
          <p:spPr bwMode="auto">
            <a:xfrm>
              <a:off x="697704" y="3571758"/>
              <a:ext cx="626738" cy="619344"/>
            </a:xfrm>
            <a:prstGeom prst="diamond">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scene3d>
              <a:camera prst="orthographicFront"/>
              <a:lightRig rig="threePt" dir="t"/>
            </a:scene3d>
            <a:sp3d>
              <a:bevelT/>
              <a:bevelB/>
            </a:sp3d>
          </p:spPr>
          <p:txBody>
            <a:bodyPr lIns="0" tIns="0" rIns="0" bIns="0" anchor="ctr">
              <a:normAutofit/>
            </a:bodyPr>
            <a:lstStyle/>
            <a:p>
              <a:pPr algn="ctr">
                <a:defRPr/>
              </a:pPr>
              <a:endParaRPr lang="zh-CN" altLang="en-US" b="1" dirty="0" err="1">
                <a:solidFill>
                  <a:schemeClr val="bg1"/>
                </a:solidFill>
              </a:endParaRPr>
            </a:p>
          </p:txBody>
        </p:sp>
        <p:sp>
          <p:nvSpPr>
            <p:cNvPr id="12" name="菱形 11">
              <a:extLst>
                <a:ext uri="{FF2B5EF4-FFF2-40B4-BE49-F238E27FC236}"/>
              </a:extLst>
            </p:cNvPr>
            <p:cNvSpPr/>
            <p:nvPr>
              <p:custDataLst>
                <p:tags r:id="rId3"/>
              </p:custDataLst>
            </p:nvPr>
          </p:nvSpPr>
          <p:spPr bwMode="auto">
            <a:xfrm flipH="1">
              <a:off x="438435" y="3889857"/>
              <a:ext cx="420548" cy="415003"/>
            </a:xfrm>
            <a:prstGeom prst="diamond">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scene3d>
              <a:camera prst="orthographicFront"/>
              <a:lightRig rig="threePt" dir="t"/>
            </a:scene3d>
            <a:sp3d>
              <a:bevelT/>
              <a:bevelB/>
            </a:sp3d>
          </p:spPr>
          <p:txBody>
            <a:bodyPr anchor="ctr">
              <a:normAutofit fontScale="92500" lnSpcReduction="10000"/>
            </a:bodyPr>
            <a:lstStyle/>
            <a:p>
              <a:pPr algn="just">
                <a:lnSpc>
                  <a:spcPct val="130000"/>
                </a:lnSpc>
                <a:defRPr/>
              </a:pPr>
              <a:endParaRPr lang="zh-CN" altLang="en-US" sz="600" dirty="0" err="1">
                <a:solidFill>
                  <a:srgbClr val="FFFFFF"/>
                </a:solidFill>
              </a:endParaRPr>
            </a:p>
          </p:txBody>
        </p:sp>
        <p:sp>
          <p:nvSpPr>
            <p:cNvPr id="13" name="菱形 12">
              <a:extLst>
                <a:ext uri="{FF2B5EF4-FFF2-40B4-BE49-F238E27FC236}"/>
              </a:extLst>
            </p:cNvPr>
            <p:cNvSpPr/>
            <p:nvPr>
              <p:custDataLst>
                <p:tags r:id="rId4"/>
              </p:custDataLst>
            </p:nvPr>
          </p:nvSpPr>
          <p:spPr bwMode="auto">
            <a:xfrm flipH="1">
              <a:off x="495596" y="3565438"/>
              <a:ext cx="312349" cy="307566"/>
            </a:xfrm>
            <a:prstGeom prst="diamond">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scene3d>
              <a:camera prst="orthographicFront"/>
              <a:lightRig rig="threePt" dir="t"/>
            </a:scene3d>
            <a:sp3d>
              <a:bevelT/>
              <a:bevelB/>
            </a:sp3d>
          </p:spPr>
          <p:txBody>
            <a:bodyPr anchor="ctr">
              <a:normAutofit fontScale="55000" lnSpcReduction="20000"/>
            </a:bodyPr>
            <a:lstStyle/>
            <a:p>
              <a:pPr algn="just">
                <a:lnSpc>
                  <a:spcPct val="130000"/>
                </a:lnSpc>
                <a:defRPr/>
              </a:pPr>
              <a:endParaRPr lang="zh-CN" altLang="en-US" sz="600" dirty="0" err="1">
                <a:solidFill>
                  <a:srgbClr val="FFFFFF"/>
                </a:solidFill>
              </a:endParaRPr>
            </a:p>
          </p:txBody>
        </p:sp>
        <p:sp>
          <p:nvSpPr>
            <p:cNvPr id="14" name="菱形 13">
              <a:extLst>
                <a:ext uri="{FF2B5EF4-FFF2-40B4-BE49-F238E27FC236}"/>
              </a:extLst>
            </p:cNvPr>
            <p:cNvSpPr/>
            <p:nvPr>
              <p:custDataLst>
                <p:tags r:id="rId5"/>
              </p:custDataLst>
            </p:nvPr>
          </p:nvSpPr>
          <p:spPr bwMode="auto">
            <a:xfrm flipH="1">
              <a:off x="344525" y="3782419"/>
              <a:ext cx="212316" cy="206448"/>
            </a:xfrm>
            <a:prstGeom prst="diamond">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txBody>
            <a:bodyPr anchor="ctr">
              <a:normAutofit fontScale="25000" lnSpcReduction="20000"/>
            </a:bodyPr>
            <a:lstStyle/>
            <a:p>
              <a:pPr algn="just">
                <a:lnSpc>
                  <a:spcPct val="130000"/>
                </a:lnSpc>
                <a:defRPr/>
              </a:pPr>
              <a:endParaRPr lang="zh-CN" altLang="en-US" sz="600" dirty="0" err="1">
                <a:solidFill>
                  <a:srgbClr val="FFFFFF"/>
                </a:solidFill>
              </a:endParaRPr>
            </a:p>
          </p:txBody>
        </p:sp>
        <p:sp>
          <p:nvSpPr>
            <p:cNvPr id="15" name="菱形 14">
              <a:extLst>
                <a:ext uri="{FF2B5EF4-FFF2-40B4-BE49-F238E27FC236}"/>
              </a:extLst>
            </p:cNvPr>
            <p:cNvSpPr/>
            <p:nvPr>
              <p:custDataLst>
                <p:tags r:id="rId6"/>
              </p:custDataLst>
            </p:nvPr>
          </p:nvSpPr>
          <p:spPr bwMode="auto">
            <a:xfrm flipH="1">
              <a:off x="264908" y="3674983"/>
              <a:ext cx="118406" cy="115864"/>
            </a:xfrm>
            <a:prstGeom prst="diamond">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txBody>
            <a:bodyPr anchor="ctr">
              <a:normAutofit fontScale="25000" lnSpcReduction="20000"/>
            </a:bodyPr>
            <a:lstStyle/>
            <a:p>
              <a:pPr algn="just">
                <a:lnSpc>
                  <a:spcPct val="130000"/>
                </a:lnSpc>
                <a:defRPr/>
              </a:pPr>
              <a:endParaRPr lang="zh-CN" altLang="en-US" sz="600" dirty="0" err="1">
                <a:solidFill>
                  <a:srgbClr val="FFFFFF"/>
                </a:solidFill>
              </a:endParaRPr>
            </a:p>
          </p:txBody>
        </p:sp>
        <p:sp>
          <p:nvSpPr>
            <p:cNvPr id="16" name="菱形 15">
              <a:extLst>
                <a:ext uri="{FF2B5EF4-FFF2-40B4-BE49-F238E27FC236}"/>
              </a:extLst>
            </p:cNvPr>
            <p:cNvSpPr/>
            <p:nvPr>
              <p:custDataLst>
                <p:tags r:id="rId7"/>
              </p:custDataLst>
            </p:nvPr>
          </p:nvSpPr>
          <p:spPr bwMode="auto">
            <a:xfrm flipH="1">
              <a:off x="158750" y="3900390"/>
              <a:ext cx="89826" cy="88478"/>
            </a:xfrm>
            <a:prstGeom prst="diamond">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txBody>
            <a:bodyPr anchor="ctr">
              <a:normAutofit fontScale="25000" lnSpcReduction="20000"/>
            </a:bodyPr>
            <a:lstStyle/>
            <a:p>
              <a:pPr algn="just">
                <a:lnSpc>
                  <a:spcPct val="130000"/>
                </a:lnSpc>
                <a:defRPr/>
              </a:pPr>
              <a:endParaRPr lang="zh-CN" altLang="en-US" sz="600" dirty="0" err="1">
                <a:solidFill>
                  <a:srgbClr val="FFFFFF"/>
                </a:solidFill>
              </a:endParaRPr>
            </a:p>
          </p:txBody>
        </p:sp>
        <p:sp>
          <p:nvSpPr>
            <p:cNvPr id="2" name="文本框 1">
              <a:extLst>
                <a:ext uri="{FF2B5EF4-FFF2-40B4-BE49-F238E27FC236}"/>
              </a:extLst>
            </p:cNvPr>
            <p:cNvSpPr txBox="1"/>
            <p:nvPr/>
          </p:nvSpPr>
          <p:spPr bwMode="auto">
            <a:xfrm>
              <a:off x="1295400" y="3436365"/>
              <a:ext cx="1975178" cy="646330"/>
            </a:xfrm>
            <a:prstGeom prst="rect">
              <a:avLst/>
            </a:prstGeom>
            <a:noFill/>
          </p:spPr>
          <p:txBody>
            <a:bodyPr>
              <a:spAutoFit/>
            </a:bodyPr>
            <a:lstStyle/>
            <a:p>
              <a:pPr>
                <a:defRPr/>
              </a:pPr>
              <a:r>
                <a:rPr lang="zh-CN" altLang="en-US" sz="3600" dirty="0">
                  <a:ln w="3175">
                    <a:solidFill>
                      <a:schemeClr val="accent5">
                        <a:lumMod val="75000"/>
                      </a:schemeClr>
                    </a:solidFill>
                  </a:ln>
                  <a:solidFill>
                    <a:schemeClr val="bg1"/>
                  </a:solidFill>
                  <a:latin typeface="黑体" panose="02010609060101010101" pitchFamily="49" charset="-122"/>
                  <a:ea typeface="黑体" panose="02010609060101010101" pitchFamily="49" charset="-122"/>
                </a:rPr>
                <a:t>研究生</a:t>
              </a:r>
              <a:endParaRPr lang="en-US" altLang="zh-CN" sz="3600" dirty="0">
                <a:ln w="3175">
                  <a:solidFill>
                    <a:schemeClr val="accent5">
                      <a:lumMod val="75000"/>
                    </a:schemeClr>
                  </a:solidFill>
                </a:ln>
                <a:solidFill>
                  <a:schemeClr val="bg1"/>
                </a:solidFill>
                <a:latin typeface="黑体" panose="02010609060101010101" pitchFamily="49" charset="-122"/>
                <a:ea typeface="黑体" panose="02010609060101010101" pitchFamily="49" charset="-122"/>
              </a:endParaRPr>
            </a:p>
          </p:txBody>
        </p:sp>
      </p:grpSp>
      <p:sp>
        <p:nvSpPr>
          <p:cNvPr id="4" name="矩形 28">
            <a:extLst>
              <a:ext uri="{FF2B5EF4-FFF2-40B4-BE49-F238E27FC236}"/>
            </a:extLst>
          </p:cNvPr>
          <p:cNvSpPr>
            <a:spLocks noChangeArrowheads="1"/>
          </p:cNvSpPr>
          <p:nvPr/>
        </p:nvSpPr>
        <p:spPr bwMode="auto">
          <a:xfrm>
            <a:off x="4648200" y="3016135"/>
            <a:ext cx="3756025" cy="1754326"/>
          </a:xfrm>
          <a:prstGeom prst="rect">
            <a:avLst/>
          </a:prstGeom>
          <a:noFill/>
          <a:ln>
            <a:noFill/>
          </a:ln>
          <a:effectLst>
            <a:softEdge rad="101600"/>
          </a:effectLs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Tx/>
              <a:buNone/>
              <a:defRPr/>
            </a:pPr>
            <a:r>
              <a:rPr lang="zh-CN" altLang="en-US" sz="2400" dirty="0">
                <a:solidFill>
                  <a:schemeClr val="bg1"/>
                </a:solidFill>
                <a:latin typeface="黑体" panose="02010609060101010101" pitchFamily="49" charset="-122"/>
                <a:ea typeface="黑体" panose="02010609060101010101" pitchFamily="49" charset="-122"/>
              </a:rPr>
              <a:t>总学分</a:t>
            </a:r>
            <a:r>
              <a:rPr lang="zh-CN" altLang="en-US" sz="24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sz="24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43.5</a:t>
            </a:r>
          </a:p>
          <a:p>
            <a:pPr>
              <a:lnSpc>
                <a:spcPct val="150000"/>
              </a:lnSpc>
              <a:spcBef>
                <a:spcPct val="0"/>
              </a:spcBef>
              <a:buFontTx/>
              <a:buNone/>
              <a:defRPr/>
            </a:pPr>
            <a:r>
              <a:rPr lang="zh-CN" altLang="en-US" sz="24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加权平均分：</a:t>
            </a:r>
            <a:r>
              <a:rPr lang="en-US" altLang="zh-CN" sz="24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90</a:t>
            </a:r>
          </a:p>
          <a:p>
            <a:pPr>
              <a:lnSpc>
                <a:spcPct val="150000"/>
              </a:lnSpc>
              <a:spcBef>
                <a:spcPct val="0"/>
              </a:spcBef>
              <a:buFontTx/>
              <a:buNone/>
              <a:defRPr/>
            </a:pPr>
            <a:r>
              <a:rPr lang="zh-CN" altLang="en-US" sz="24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成绩排名：</a:t>
            </a:r>
            <a:r>
              <a:rPr lang="en-US" altLang="zh-CN" sz="24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25/85</a:t>
            </a:r>
            <a:endParaRPr lang="zh-CN" altLang="en-US" sz="24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01" name="图片 24">
            <a:extLst>
              <a:ext uri="{FF2B5EF4-FFF2-40B4-BE49-F238E27FC236}"/>
            </a:extLst>
          </p:cNvPr>
          <p:cNvPicPr>
            <a:picLocks noChangeAspect="1"/>
          </p:cNvPicPr>
          <p:nvPr/>
        </p:nvPicPr>
        <p:blipFill>
          <a:blip r:embed="rId3" cstate="print">
            <a:extLst/>
          </a:blip>
          <a:srcRect/>
          <a:stretch>
            <a:fillRect/>
          </a:stretch>
        </p:blipFill>
        <p:spPr bwMode="auto">
          <a:xfrm>
            <a:off x="4467736" y="4089495"/>
            <a:ext cx="3761863" cy="2483161"/>
          </a:xfrm>
          <a:prstGeom prst="roundRect">
            <a:avLst>
              <a:gd name="adj" fmla="val 4167"/>
            </a:avLst>
          </a:prstGeom>
          <a:solidFill>
            <a:srgbClr val="FFFFFF"/>
          </a:solidFill>
          <a:ln w="9525">
            <a:solidFill>
              <a:srgbClr val="4344A8"/>
            </a:solidFill>
            <a:miter lim="800000"/>
            <a:headEnd/>
            <a:tailEnd/>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p:spPr>
      </p:pic>
      <p:pic>
        <p:nvPicPr>
          <p:cNvPr id="12290" name="图片 22">
            <a:extLst>
              <a:ext uri="{FF2B5EF4-FFF2-40B4-BE49-F238E27FC236}"/>
            </a:extLst>
          </p:cNvPr>
          <p:cNvPicPr>
            <a:picLocks noChangeAspect="1"/>
          </p:cNvPicPr>
          <p:nvPr/>
        </p:nvPicPr>
        <p:blipFill>
          <a:blip r:embed="rId4" cstate="print">
            <a:extLst/>
          </a:blip>
          <a:srcRect/>
          <a:stretch>
            <a:fillRect/>
          </a:stretch>
        </p:blipFill>
        <p:spPr bwMode="auto">
          <a:xfrm>
            <a:off x="609600" y="4089495"/>
            <a:ext cx="3704286" cy="2560066"/>
          </a:xfrm>
          <a:prstGeom prst="roundRect">
            <a:avLst>
              <a:gd name="adj" fmla="val 4167"/>
            </a:avLst>
          </a:prstGeom>
          <a:solidFill>
            <a:srgbClr val="FFFFFF"/>
          </a:solidFill>
          <a:ln w="9525">
            <a:solidFill>
              <a:srgbClr val="4344A8"/>
            </a:solidFill>
            <a:miter lim="800000"/>
            <a:headEnd/>
            <a:tailEnd/>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p:spPr>
      </p:pic>
      <p:pic>
        <p:nvPicPr>
          <p:cNvPr id="12291" name="Picture 7" descr="PPT内页(红)副本1">
            <a:extLst>
              <a:ext uri="{FF2B5EF4-FFF2-40B4-BE49-F238E27FC236}"/>
            </a:extLst>
          </p:cNvPr>
          <p:cNvPicPr>
            <a:picLocks noChangeAspect="1" noChangeArrowheads="1"/>
          </p:cNvPicPr>
          <p:nvPr/>
        </p:nvPicPr>
        <p:blipFill>
          <a:blip r:embed="rId5" cstate="print">
            <a:duotone>
              <a:schemeClr val="accent2">
                <a:shade val="45000"/>
                <a:satMod val="135000"/>
              </a:schemeClr>
              <a:prstClr val="white"/>
            </a:duotone>
            <a:extLst/>
          </a:blip>
          <a:srcRect/>
          <a:stretch>
            <a:fillRect/>
          </a:stretch>
        </p:blipFill>
        <p:spPr bwMode="auto">
          <a:xfrm>
            <a:off x="0" y="0"/>
            <a:ext cx="9144000" cy="990600"/>
          </a:xfrm>
          <a:prstGeom prst="rect">
            <a:avLst/>
          </a:prstGeom>
          <a:noFill/>
          <a:ln>
            <a:noFill/>
          </a:ln>
          <a:extLst/>
        </p:spPr>
      </p:pic>
      <p:sp>
        <p:nvSpPr>
          <p:cNvPr id="12293" name="Rectangle 8"/>
          <p:cNvSpPr txBox="1">
            <a:spLocks noChangeArrowheads="1"/>
          </p:cNvSpPr>
          <p:nvPr/>
        </p:nvSpPr>
        <p:spPr bwMode="auto">
          <a:xfrm>
            <a:off x="0" y="0"/>
            <a:ext cx="91440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4000">
                <a:solidFill>
                  <a:schemeClr val="bg1"/>
                </a:solidFill>
                <a:latin typeface="Times New Roman" panose="02020603050405020304" pitchFamily="18" charset="0"/>
                <a:ea typeface="华文行楷" panose="02010800040101010101" pitchFamily="2" charset="-122"/>
                <a:cs typeface="Times New Roman" panose="02020603050405020304" pitchFamily="18" charset="0"/>
              </a:rPr>
              <a:t>科研工作</a:t>
            </a:r>
            <a:r>
              <a:rPr lang="en-US" altLang="zh-CN" sz="3600">
                <a:solidFill>
                  <a:schemeClr val="bg1"/>
                </a:solidFill>
                <a:latin typeface="Times New Roman" panose="02020603050405020304" pitchFamily="18" charset="0"/>
                <a:ea typeface="华文行楷" panose="02010800040101010101" pitchFamily="2" charset="-122"/>
                <a:cs typeface="Times New Roman" panose="02020603050405020304" pitchFamily="18" charset="0"/>
              </a:rPr>
              <a:t>(1)</a:t>
            </a:r>
            <a:endParaRPr lang="en-US" altLang="ko-KR" sz="4000">
              <a:solidFill>
                <a:schemeClr val="bg1"/>
              </a:solidFill>
              <a:latin typeface="Times New Roman" panose="02020603050405020304" pitchFamily="18" charset="0"/>
              <a:ea typeface="Gulim" panose="020B0600000101010101" pitchFamily="34" charset="-127"/>
              <a:cs typeface="Times New Roman" panose="02020603050405020304" pitchFamily="18" charset="0"/>
            </a:endParaRPr>
          </a:p>
        </p:txBody>
      </p:sp>
      <p:sp>
        <p:nvSpPr>
          <p:cNvPr id="18" name="TextBox 24">
            <a:extLst>
              <a:ext uri="{FF2B5EF4-FFF2-40B4-BE49-F238E27FC236}"/>
            </a:extLst>
          </p:cNvPr>
          <p:cNvSpPr txBox="1"/>
          <p:nvPr/>
        </p:nvSpPr>
        <p:spPr>
          <a:xfrm>
            <a:off x="838200" y="1953577"/>
            <a:ext cx="7315200" cy="408623"/>
          </a:xfrm>
          <a:prstGeom prst="roundRect">
            <a:avLst/>
          </a:prstGeom>
          <a:noFill/>
          <a:ln w="53975">
            <a:solidFill>
              <a:srgbClr val="5757BD"/>
            </a:solidFill>
          </a:ln>
          <a:effectLst>
            <a:softEdge rad="12700"/>
          </a:effectLst>
        </p:spPr>
        <p:style>
          <a:lnRef idx="1">
            <a:schemeClr val="accent3"/>
          </a:lnRef>
          <a:fillRef idx="3">
            <a:schemeClr val="accent3"/>
          </a:fillRef>
          <a:effectRef idx="2">
            <a:schemeClr val="accent3"/>
          </a:effectRef>
          <a:fontRef idx="minor">
            <a:schemeClr val="lt1"/>
          </a:fontRef>
        </p:style>
        <p:txBody>
          <a:bodyPr>
            <a:spAutoFit/>
          </a:bodyPr>
          <a:lstStyle>
            <a:defPPr>
              <a:defRPr lang="zh-CN"/>
            </a:defPPr>
            <a:lvl1pPr marL="285750" indent="-285750">
              <a:buFont typeface="Wingdings" panose="05000000000000000000" pitchFamily="2" charset="2"/>
              <a:buChar char="l"/>
              <a:defRPr b="1">
                <a:solidFill>
                  <a:srgbClr val="002060"/>
                </a:solidFill>
                <a:latin typeface="Times New Roman" panose="02020603050405020304" pitchFamily="18" charset="0"/>
                <a:ea typeface="楷体" panose="02010609060101010101" pitchFamily="49" charset="-122"/>
                <a:cs typeface="Times New Roman" panose="02020603050405020304" pitchFamily="18" charset="0"/>
              </a:defRPr>
            </a:lvl1pPr>
          </a:lstStyle>
          <a:p>
            <a:pPr algn="ctr">
              <a:buFont typeface="Wingdings" panose="05000000000000000000" pitchFamily="2" charset="2"/>
              <a:buChar char="u"/>
              <a:defRPr/>
            </a:pPr>
            <a:r>
              <a:rPr lang="zh-CN" altLang="en-US" dirty="0"/>
              <a:t>负责</a:t>
            </a:r>
            <a:r>
              <a:rPr lang="en-US" altLang="zh-CN" dirty="0"/>
              <a:t>BGO</a:t>
            </a:r>
            <a:r>
              <a:rPr lang="zh-CN" altLang="en-US" dirty="0"/>
              <a:t>量能器正样飞行件前端电子学</a:t>
            </a:r>
            <a:r>
              <a:rPr lang="en-US" altLang="zh-CN" dirty="0"/>
              <a:t>C</a:t>
            </a:r>
            <a:r>
              <a:rPr lang="zh-CN" altLang="en-US" dirty="0"/>
              <a:t>型模块设计和工程研制</a:t>
            </a:r>
          </a:p>
        </p:txBody>
      </p:sp>
      <p:pic>
        <p:nvPicPr>
          <p:cNvPr id="14" name="图片 13"/>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67000" y="4067973"/>
            <a:ext cx="3416807" cy="2581588"/>
          </a:xfrm>
          <a:prstGeom prst="roundRect">
            <a:avLst>
              <a:gd name="adj" fmla="val 4167"/>
            </a:avLst>
          </a:prstGeom>
          <a:solidFill>
            <a:srgbClr val="FFFFFF"/>
          </a:solidFill>
          <a:ln w="9525">
            <a:solidFill>
              <a:srgbClr val="5757BD"/>
            </a:solidFill>
            <a:miter lim="800000"/>
            <a:headEnd/>
            <a:tailEnd/>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p:spPr>
      </p:pic>
      <p:pic>
        <p:nvPicPr>
          <p:cNvPr id="12303" name="图片 28">
            <a:extLst>
              <a:ext uri="{FF2B5EF4-FFF2-40B4-BE49-F238E27FC236}"/>
            </a:extLst>
          </p:cNvPr>
          <p:cNvPicPr>
            <a:picLocks noChangeAspect="1"/>
          </p:cNvPicPr>
          <p:nvPr/>
        </p:nvPicPr>
        <p:blipFill>
          <a:blip r:embed="rId7" cstate="print">
            <a:extLst/>
          </a:blip>
          <a:srcRect/>
          <a:stretch>
            <a:fillRect/>
          </a:stretch>
        </p:blipFill>
        <p:spPr bwMode="auto">
          <a:xfrm>
            <a:off x="3581400" y="4000829"/>
            <a:ext cx="1985916" cy="2647144"/>
          </a:xfrm>
          <a:prstGeom prst="roundRect">
            <a:avLst>
              <a:gd name="adj" fmla="val 4167"/>
            </a:avLst>
          </a:prstGeom>
          <a:solidFill>
            <a:srgbClr val="FFFFFF"/>
          </a:solidFill>
          <a:ln w="6350" cap="sq">
            <a:solidFill>
              <a:srgbClr val="4344A8"/>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p:spPr>
      </p:pic>
      <p:pic>
        <p:nvPicPr>
          <p:cNvPr id="12304" name="图片 26">
            <a:extLst>
              <a:ext uri="{FF2B5EF4-FFF2-40B4-BE49-F238E27FC236}"/>
            </a:extLst>
          </p:cNvPr>
          <p:cNvPicPr>
            <a:picLocks noChangeAspect="1"/>
          </p:cNvPicPr>
          <p:nvPr/>
        </p:nvPicPr>
        <p:blipFill>
          <a:blip r:embed="rId8" cstate="print">
            <a:extLst/>
          </a:blip>
          <a:srcRect/>
          <a:stretch>
            <a:fillRect/>
          </a:stretch>
        </p:blipFill>
        <p:spPr bwMode="auto">
          <a:xfrm>
            <a:off x="5567316" y="4002417"/>
            <a:ext cx="3479643" cy="2661432"/>
          </a:xfrm>
          <a:prstGeom prst="roundRect">
            <a:avLst>
              <a:gd name="adj" fmla="val 4167"/>
            </a:avLst>
          </a:prstGeom>
          <a:solidFill>
            <a:srgbClr val="FFFFFF"/>
          </a:solidFill>
          <a:ln w="9525">
            <a:solidFill>
              <a:srgbClr val="5757BD"/>
            </a:solidFill>
            <a:miter lim="800000"/>
            <a:headEnd/>
            <a:tailEnd/>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p:spPr>
      </p:pic>
      <p:sp>
        <p:nvSpPr>
          <p:cNvPr id="20" name="TextBox 24">
            <a:extLst>
              <a:ext uri="{FF2B5EF4-FFF2-40B4-BE49-F238E27FC236}"/>
            </a:extLst>
          </p:cNvPr>
          <p:cNvSpPr txBox="1"/>
          <p:nvPr/>
        </p:nvSpPr>
        <p:spPr>
          <a:xfrm>
            <a:off x="838200" y="2481977"/>
            <a:ext cx="7391400" cy="1328023"/>
          </a:xfrm>
          <a:prstGeom prst="roundRect">
            <a:avLst/>
          </a:prstGeom>
          <a:noFill/>
          <a:ln w="57150" cmpd="sng">
            <a:noFill/>
          </a:ln>
          <a:effectLst>
            <a:softEdge rad="12700"/>
          </a:effectLst>
        </p:spPr>
        <p:style>
          <a:lnRef idx="1">
            <a:schemeClr val="accent3"/>
          </a:lnRef>
          <a:fillRef idx="3">
            <a:schemeClr val="accent3"/>
          </a:fillRef>
          <a:effectRef idx="2">
            <a:schemeClr val="accent3"/>
          </a:effectRef>
          <a:fontRef idx="minor">
            <a:schemeClr val="lt1"/>
          </a:fontRef>
        </p:style>
        <p:txBody>
          <a:bodyPr>
            <a:spAutoFit/>
          </a:bodyPr>
          <a:lstStyle>
            <a:defPPr>
              <a:defRPr lang="zh-CN"/>
            </a:defPPr>
            <a:lvl1pPr marL="285750" indent="-285750">
              <a:buFont typeface="Wingdings" panose="05000000000000000000" pitchFamily="2" charset="2"/>
              <a:buChar char="l"/>
              <a:defRPr b="1">
                <a:solidFill>
                  <a:srgbClr val="002060"/>
                </a:solidFill>
                <a:latin typeface="Times New Roman" panose="02020603050405020304" pitchFamily="18" charset="0"/>
                <a:ea typeface="楷体" panose="02010609060101010101" pitchFamily="49" charset="-122"/>
                <a:cs typeface="Times New Roman" panose="02020603050405020304" pitchFamily="18" charset="0"/>
              </a:defRPr>
            </a:lvl1pPr>
          </a:lstStyle>
          <a:p>
            <a:pPr>
              <a:buFont typeface="Wingdings" panose="05000000000000000000" pitchFamily="2" charset="2"/>
              <a:buChar char="ü"/>
              <a:defRPr/>
            </a:pPr>
            <a:r>
              <a:rPr lang="zh-CN" altLang="en-US" dirty="0"/>
              <a:t>赴</a:t>
            </a:r>
            <a:r>
              <a:rPr lang="en-US" altLang="zh-CN" dirty="0"/>
              <a:t>CERN</a:t>
            </a:r>
            <a:r>
              <a:rPr lang="zh-CN" altLang="en-US" dirty="0"/>
              <a:t>参加鉴定件束流试验</a:t>
            </a:r>
            <a:endParaRPr lang="en-US" altLang="zh-CN" dirty="0"/>
          </a:p>
          <a:p>
            <a:pPr>
              <a:buFont typeface="Wingdings" panose="05000000000000000000" pitchFamily="2" charset="2"/>
              <a:buChar char="ü"/>
              <a:defRPr/>
            </a:pPr>
            <a:r>
              <a:rPr lang="zh-CN" altLang="en-US" dirty="0"/>
              <a:t>参与卫星总装和整星试验、负责数据判读</a:t>
            </a:r>
            <a:endParaRPr lang="en-US" altLang="zh-CN" dirty="0"/>
          </a:p>
          <a:p>
            <a:pPr>
              <a:buFont typeface="Wingdings" panose="05000000000000000000" pitchFamily="2" charset="2"/>
              <a:buChar char="ü"/>
              <a:defRPr/>
            </a:pPr>
            <a:r>
              <a:rPr lang="zh-CN" altLang="en-US" dirty="0"/>
              <a:t>作为试验队成员参与发射场测试</a:t>
            </a:r>
            <a:endParaRPr lang="en-US" altLang="zh-CN" dirty="0"/>
          </a:p>
          <a:p>
            <a:pPr>
              <a:buFont typeface="Wingdings" panose="05000000000000000000" pitchFamily="2" charset="2"/>
              <a:buChar char="ü"/>
              <a:defRPr/>
            </a:pPr>
            <a:r>
              <a:rPr lang="zh-CN" altLang="en-US" dirty="0"/>
              <a:t>卫星发射后，赴空间中心怀柔基地执行入轨后前期遥测值班任务</a:t>
            </a:r>
          </a:p>
        </p:txBody>
      </p:sp>
      <p:sp>
        <p:nvSpPr>
          <p:cNvPr id="13" name="矩形: 圆角 12">
            <a:extLst>
              <a:ext uri="{FF2B5EF4-FFF2-40B4-BE49-F238E27FC236}"/>
            </a:extLst>
          </p:cNvPr>
          <p:cNvSpPr/>
          <p:nvPr/>
        </p:nvSpPr>
        <p:spPr>
          <a:xfrm>
            <a:off x="785967" y="1103619"/>
            <a:ext cx="7572066" cy="646986"/>
          </a:xfrm>
          <a:prstGeom prst="roundRect">
            <a:avLst/>
          </a:prstGeom>
          <a:solidFill>
            <a:schemeClr val="accent6">
              <a:lumMod val="60000"/>
              <a:lumOff val="40000"/>
            </a:schemeClr>
          </a:solidFill>
          <a:effectLst>
            <a:outerShdw blurRad="50800" dist="38100" dir="2700000" algn="tl" rotWithShape="0">
              <a:prstClr val="black">
                <a:alpha val="40000"/>
              </a:prstClr>
            </a:outerShdw>
          </a:effectLst>
          <a:scene3d>
            <a:camera prst="orthographicFront"/>
            <a:lightRig rig="threePt" dir="t"/>
          </a:scene3d>
          <a:sp3d>
            <a:bevelT/>
          </a:sp3d>
        </p:spPr>
        <p:txBody>
          <a:bodyPr>
            <a:spAutoFit/>
          </a:bodyPr>
          <a:lstStyle/>
          <a:p>
            <a:pPr algn="ctr">
              <a:defRPr/>
            </a:pPr>
            <a:r>
              <a:rPr lang="zh-CN" altLang="en-US" sz="3200" b="1" dirty="0">
                <a:ln w="3175">
                  <a:solidFill>
                    <a:srgbClr val="0070C0"/>
                  </a:solidFill>
                </a:ln>
                <a:solidFill>
                  <a:schemeClr val="bg1"/>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cs typeface="Times New Roman" panose="02020603050405020304" pitchFamily="18" charset="0"/>
              </a:rPr>
              <a:t>暗物质粒子探测卫星</a:t>
            </a:r>
            <a:r>
              <a:rPr lang="en-US" altLang="zh-CN" sz="3200" b="1" dirty="0">
                <a:ln w="3175">
                  <a:solidFill>
                    <a:srgbClr val="0070C0"/>
                  </a:solidFill>
                </a:ln>
                <a:solidFill>
                  <a:schemeClr val="bg1"/>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cs typeface="Times New Roman" panose="02020603050405020304" pitchFamily="18" charset="0"/>
              </a:rPr>
              <a:t>BGO</a:t>
            </a:r>
            <a:r>
              <a:rPr lang="zh-CN" altLang="en-US" sz="3200" b="1" dirty="0">
                <a:ln w="3175">
                  <a:solidFill>
                    <a:srgbClr val="0070C0"/>
                  </a:solidFill>
                </a:ln>
                <a:solidFill>
                  <a:schemeClr val="bg1"/>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cs typeface="Times New Roman" panose="02020603050405020304" pitchFamily="18" charset="0"/>
              </a:rPr>
              <a:t>量能器</a:t>
            </a:r>
          </a:p>
        </p:txBody>
      </p:sp>
      <p:sp>
        <p:nvSpPr>
          <p:cNvPr id="12" name="TextBox 24">
            <a:extLst>
              <a:ext uri="{FF2B5EF4-FFF2-40B4-BE49-F238E27FC236}"/>
            </a:extLst>
          </p:cNvPr>
          <p:cNvSpPr txBox="1"/>
          <p:nvPr/>
        </p:nvSpPr>
        <p:spPr>
          <a:xfrm>
            <a:off x="838200" y="2481977"/>
            <a:ext cx="7391400" cy="1328023"/>
          </a:xfrm>
          <a:prstGeom prst="roundRect">
            <a:avLst/>
          </a:prstGeom>
          <a:noFill/>
          <a:ln w="57150" cmpd="sng">
            <a:solidFill>
              <a:srgbClr val="4344A8"/>
            </a:solidFill>
          </a:ln>
          <a:effectLst>
            <a:softEdge rad="12700"/>
          </a:effectLst>
        </p:spPr>
        <p:style>
          <a:lnRef idx="1">
            <a:schemeClr val="accent3"/>
          </a:lnRef>
          <a:fillRef idx="3">
            <a:schemeClr val="accent3"/>
          </a:fillRef>
          <a:effectRef idx="2">
            <a:schemeClr val="accent3"/>
          </a:effectRef>
          <a:fontRef idx="minor">
            <a:schemeClr val="lt1"/>
          </a:fontRef>
        </p:style>
        <p:txBody>
          <a:bodyPr>
            <a:spAutoFit/>
          </a:bodyPr>
          <a:lstStyle>
            <a:defPPr>
              <a:defRPr lang="zh-CN"/>
            </a:defPPr>
            <a:lvl1pPr marL="285750" indent="-285750">
              <a:buFont typeface="Wingdings" panose="05000000000000000000" pitchFamily="2" charset="2"/>
              <a:buChar char="l"/>
              <a:defRPr b="1">
                <a:solidFill>
                  <a:srgbClr val="002060"/>
                </a:solidFill>
                <a:latin typeface="Times New Roman" panose="02020603050405020304" pitchFamily="18" charset="0"/>
                <a:ea typeface="楷体" panose="02010609060101010101" pitchFamily="49" charset="-122"/>
                <a:cs typeface="Times New Roman" panose="02020603050405020304" pitchFamily="18" charset="0"/>
              </a:defRPr>
            </a:lvl1pPr>
          </a:lstStyle>
          <a:p>
            <a:pPr marL="0" indent="0">
              <a:buFont typeface="Wingdings" panose="05000000000000000000" pitchFamily="2" charset="2"/>
              <a:buNone/>
              <a:defRPr/>
            </a:pPr>
            <a:endParaRPr lang="en-US" altLang="zh-CN" dirty="0" smtClean="0"/>
          </a:p>
          <a:p>
            <a:pPr marL="0" indent="0">
              <a:buFont typeface="Wingdings" panose="05000000000000000000" pitchFamily="2" charset="2"/>
              <a:buNone/>
              <a:defRPr/>
            </a:pPr>
            <a:endParaRPr lang="en-US" altLang="zh-CN" dirty="0"/>
          </a:p>
          <a:p>
            <a:pPr marL="0" indent="0">
              <a:buFont typeface="Wingdings" panose="05000000000000000000" pitchFamily="2" charset="2"/>
              <a:buNone/>
              <a:defRPr/>
            </a:pPr>
            <a:endParaRPr lang="en-US" altLang="zh-CN" dirty="0" smtClean="0"/>
          </a:p>
          <a:p>
            <a:pPr marL="0" indent="0">
              <a:buFont typeface="Wingdings" panose="05000000000000000000" pitchFamily="2" charset="2"/>
              <a:buNone/>
              <a:defRPr/>
            </a:pPr>
            <a:endParaRPr lang="zh-CN" altLang="en-US" dirty="0"/>
          </a:p>
        </p:txBody>
      </p:sp>
      <p:pic>
        <p:nvPicPr>
          <p:cNvPr id="12300" name="图片 23">
            <a:extLst>
              <a:ext uri="{FF2B5EF4-FFF2-40B4-BE49-F238E27FC236}"/>
            </a:extLst>
          </p:cNvPr>
          <p:cNvPicPr>
            <a:picLocks noChangeAspect="1"/>
          </p:cNvPicPr>
          <p:nvPr/>
        </p:nvPicPr>
        <p:blipFill>
          <a:blip r:embed="rId9" cstate="print">
            <a:extLst/>
          </a:blip>
          <a:srcRect/>
          <a:stretch>
            <a:fillRect/>
          </a:stretch>
        </p:blipFill>
        <p:spPr bwMode="auto">
          <a:xfrm>
            <a:off x="110545" y="3988129"/>
            <a:ext cx="3470855" cy="2661432"/>
          </a:xfrm>
          <a:prstGeom prst="roundRect">
            <a:avLst>
              <a:gd name="adj" fmla="val 4167"/>
            </a:avLst>
          </a:prstGeom>
          <a:solidFill>
            <a:srgbClr val="FFFFFF"/>
          </a:solidFill>
          <a:ln w="6350" cap="sq">
            <a:solidFill>
              <a:srgbClr val="5757BD"/>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 presetClass="entr" presetSubtype="8" fill="hold" nodeType="withEffect">
                                  <p:stCondLst>
                                    <p:cond delay="0"/>
                                  </p:stCondLst>
                                  <p:childTnLst>
                                    <p:set>
                                      <p:cBhvr>
                                        <p:cTn id="9" dur="1" fill="hold">
                                          <p:stCondLst>
                                            <p:cond delay="0"/>
                                          </p:stCondLst>
                                        </p:cTn>
                                        <p:tgtEl>
                                          <p:spTgt spid="12290"/>
                                        </p:tgtEl>
                                        <p:attrNameLst>
                                          <p:attrName>style.visibility</p:attrName>
                                        </p:attrNameLst>
                                      </p:cBhvr>
                                      <p:to>
                                        <p:strVal val="visible"/>
                                      </p:to>
                                    </p:set>
                                    <p:anim calcmode="lin" valueType="num">
                                      <p:cBhvr additive="base">
                                        <p:cTn id="10" dur="500" fill="hold"/>
                                        <p:tgtEl>
                                          <p:spTgt spid="12290"/>
                                        </p:tgtEl>
                                        <p:attrNameLst>
                                          <p:attrName>ppt_x</p:attrName>
                                        </p:attrNameLst>
                                      </p:cBhvr>
                                      <p:tavLst>
                                        <p:tav tm="0">
                                          <p:val>
                                            <p:strVal val="0-#ppt_w/2"/>
                                          </p:val>
                                        </p:tav>
                                        <p:tav tm="100000">
                                          <p:val>
                                            <p:strVal val="#ppt_x"/>
                                          </p:val>
                                        </p:tav>
                                      </p:tavLst>
                                    </p:anim>
                                    <p:anim calcmode="lin" valueType="num">
                                      <p:cBhvr additive="base">
                                        <p:cTn id="11" dur="500" fill="hold"/>
                                        <p:tgtEl>
                                          <p:spTgt spid="12290"/>
                                        </p:tgtEl>
                                        <p:attrNameLst>
                                          <p:attrName>ppt_y</p:attrName>
                                        </p:attrNameLst>
                                      </p:cBhvr>
                                      <p:tavLst>
                                        <p:tav tm="0">
                                          <p:val>
                                            <p:strVal val="#ppt_y"/>
                                          </p:val>
                                        </p:tav>
                                        <p:tav tm="100000">
                                          <p:val>
                                            <p:strVal val="#ppt_y"/>
                                          </p:val>
                                        </p:tav>
                                      </p:tavLst>
                                    </p:anim>
                                  </p:childTnLst>
                                </p:cTn>
                              </p:par>
                              <p:par>
                                <p:cTn id="12" presetID="2" presetClass="entr" presetSubtype="2" fill="hold" nodeType="withEffect">
                                  <p:stCondLst>
                                    <p:cond delay="0"/>
                                  </p:stCondLst>
                                  <p:childTnLst>
                                    <p:set>
                                      <p:cBhvr>
                                        <p:cTn id="13" dur="1" fill="hold">
                                          <p:stCondLst>
                                            <p:cond delay="0"/>
                                          </p:stCondLst>
                                        </p:cTn>
                                        <p:tgtEl>
                                          <p:spTgt spid="12301"/>
                                        </p:tgtEl>
                                        <p:attrNameLst>
                                          <p:attrName>style.visibility</p:attrName>
                                        </p:attrNameLst>
                                      </p:cBhvr>
                                      <p:to>
                                        <p:strVal val="visible"/>
                                      </p:to>
                                    </p:set>
                                    <p:anim calcmode="lin" valueType="num">
                                      <p:cBhvr additive="base">
                                        <p:cTn id="14" dur="500" fill="hold"/>
                                        <p:tgtEl>
                                          <p:spTgt spid="12301"/>
                                        </p:tgtEl>
                                        <p:attrNameLst>
                                          <p:attrName>ppt_x</p:attrName>
                                        </p:attrNameLst>
                                      </p:cBhvr>
                                      <p:tavLst>
                                        <p:tav tm="0">
                                          <p:val>
                                            <p:strVal val="1+#ppt_w/2"/>
                                          </p:val>
                                        </p:tav>
                                        <p:tav tm="100000">
                                          <p:val>
                                            <p:strVal val="#ppt_x"/>
                                          </p:val>
                                        </p:tav>
                                      </p:tavLst>
                                    </p:anim>
                                    <p:anim calcmode="lin" valueType="num">
                                      <p:cBhvr additive="base">
                                        <p:cTn id="15" dur="500" fill="hold"/>
                                        <p:tgtEl>
                                          <p:spTgt spid="12301"/>
                                        </p:tgtEl>
                                        <p:attrNameLst>
                                          <p:attrName>ppt_y</p:attrName>
                                        </p:attrNameLst>
                                      </p:cBhvr>
                                      <p:tavLst>
                                        <p:tav tm="0">
                                          <p:val>
                                            <p:strVal val="#ppt_y"/>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par>
                                <p:cTn id="21" presetID="22" presetClass="entr" presetSubtype="8" fill="hold" nodeType="withEffect">
                                  <p:stCondLst>
                                    <p:cond delay="0"/>
                                  </p:stCondLst>
                                  <p:childTnLst>
                                    <p:set>
                                      <p:cBhvr>
                                        <p:cTn id="22" dur="1" fill="hold">
                                          <p:stCondLst>
                                            <p:cond delay="0"/>
                                          </p:stCondLst>
                                        </p:cTn>
                                        <p:tgtEl>
                                          <p:spTgt spid="20">
                                            <p:txEl>
                                              <p:pRg st="0" end="0"/>
                                            </p:txEl>
                                          </p:spTgt>
                                        </p:tgtEl>
                                        <p:attrNameLst>
                                          <p:attrName>style.visibility</p:attrName>
                                        </p:attrNameLst>
                                      </p:cBhvr>
                                      <p:to>
                                        <p:strVal val="visible"/>
                                      </p:to>
                                    </p:set>
                                    <p:animEffect transition="in" filter="wipe(left)">
                                      <p:cBhvr>
                                        <p:cTn id="23" dur="500"/>
                                        <p:tgtEl>
                                          <p:spTgt spid="20">
                                            <p:txEl>
                                              <p:pRg st="0" end="0"/>
                                            </p:txEl>
                                          </p:spTgt>
                                        </p:tgtEl>
                                      </p:cBhvr>
                                    </p:animEffect>
                                  </p:childTnLst>
                                </p:cTn>
                              </p:par>
                              <p:par>
                                <p:cTn id="24" presetID="2" presetClass="entr" presetSubtype="4"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fill="hold"/>
                                        <p:tgtEl>
                                          <p:spTgt spid="14"/>
                                        </p:tgtEl>
                                        <p:attrNameLst>
                                          <p:attrName>ppt_x</p:attrName>
                                        </p:attrNameLst>
                                      </p:cBhvr>
                                      <p:tavLst>
                                        <p:tav tm="0">
                                          <p:val>
                                            <p:strVal val="#ppt_x"/>
                                          </p:val>
                                        </p:tav>
                                        <p:tav tm="100000">
                                          <p:val>
                                            <p:strVal val="#ppt_x"/>
                                          </p:val>
                                        </p:tav>
                                      </p:tavLst>
                                    </p:anim>
                                    <p:anim calcmode="lin" valueType="num">
                                      <p:cBhvr additive="base">
                                        <p:cTn id="2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0">
                                            <p:txEl>
                                              <p:pRg st="1" end="1"/>
                                            </p:txEl>
                                          </p:spTgt>
                                        </p:tgtEl>
                                        <p:attrNameLst>
                                          <p:attrName>style.visibility</p:attrName>
                                        </p:attrNameLst>
                                      </p:cBhvr>
                                      <p:to>
                                        <p:strVal val="visible"/>
                                      </p:to>
                                    </p:set>
                                    <p:animEffect transition="in" filter="wipe(left)">
                                      <p:cBhvr>
                                        <p:cTn id="32" dur="500"/>
                                        <p:tgtEl>
                                          <p:spTgt spid="20">
                                            <p:txEl>
                                              <p:pRg st="1" end="1"/>
                                            </p:txEl>
                                          </p:spTgt>
                                        </p:tgtEl>
                                      </p:cBhvr>
                                    </p:animEffect>
                                  </p:childTnLst>
                                </p:cTn>
                              </p:par>
                              <p:par>
                                <p:cTn id="33" presetID="2" presetClass="entr" presetSubtype="8" fill="hold" nodeType="withEffect">
                                  <p:stCondLst>
                                    <p:cond delay="0"/>
                                  </p:stCondLst>
                                  <p:childTnLst>
                                    <p:set>
                                      <p:cBhvr>
                                        <p:cTn id="34" dur="1" fill="hold">
                                          <p:stCondLst>
                                            <p:cond delay="0"/>
                                          </p:stCondLst>
                                        </p:cTn>
                                        <p:tgtEl>
                                          <p:spTgt spid="12300"/>
                                        </p:tgtEl>
                                        <p:attrNameLst>
                                          <p:attrName>style.visibility</p:attrName>
                                        </p:attrNameLst>
                                      </p:cBhvr>
                                      <p:to>
                                        <p:strVal val="visible"/>
                                      </p:to>
                                    </p:set>
                                    <p:anim calcmode="lin" valueType="num">
                                      <p:cBhvr additive="base">
                                        <p:cTn id="35" dur="500" fill="hold"/>
                                        <p:tgtEl>
                                          <p:spTgt spid="12300"/>
                                        </p:tgtEl>
                                        <p:attrNameLst>
                                          <p:attrName>ppt_x</p:attrName>
                                        </p:attrNameLst>
                                      </p:cBhvr>
                                      <p:tavLst>
                                        <p:tav tm="0">
                                          <p:val>
                                            <p:strVal val="0-#ppt_w/2"/>
                                          </p:val>
                                        </p:tav>
                                        <p:tav tm="100000">
                                          <p:val>
                                            <p:strVal val="#ppt_x"/>
                                          </p:val>
                                        </p:tav>
                                      </p:tavLst>
                                    </p:anim>
                                    <p:anim calcmode="lin" valueType="num">
                                      <p:cBhvr additive="base">
                                        <p:cTn id="36" dur="500" fill="hold"/>
                                        <p:tgtEl>
                                          <p:spTgt spid="12300"/>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0">
                                            <p:txEl>
                                              <p:pRg st="2" end="2"/>
                                            </p:txEl>
                                          </p:spTgt>
                                        </p:tgtEl>
                                        <p:attrNameLst>
                                          <p:attrName>style.visibility</p:attrName>
                                        </p:attrNameLst>
                                      </p:cBhvr>
                                      <p:to>
                                        <p:strVal val="visible"/>
                                      </p:to>
                                    </p:set>
                                    <p:animEffect transition="in" filter="wipe(left)">
                                      <p:cBhvr>
                                        <p:cTn id="41" dur="500"/>
                                        <p:tgtEl>
                                          <p:spTgt spid="20">
                                            <p:txEl>
                                              <p:pRg st="2" end="2"/>
                                            </p:txEl>
                                          </p:spTgt>
                                        </p:tgtEl>
                                      </p:cBhvr>
                                    </p:animEffect>
                                  </p:childTnLst>
                                </p:cTn>
                              </p:par>
                              <p:par>
                                <p:cTn id="42" presetID="2" presetClass="entr" presetSubtype="4" fill="hold" nodeType="withEffect">
                                  <p:stCondLst>
                                    <p:cond delay="0"/>
                                  </p:stCondLst>
                                  <p:childTnLst>
                                    <p:set>
                                      <p:cBhvr>
                                        <p:cTn id="43" dur="1" fill="hold">
                                          <p:stCondLst>
                                            <p:cond delay="0"/>
                                          </p:stCondLst>
                                        </p:cTn>
                                        <p:tgtEl>
                                          <p:spTgt spid="12303"/>
                                        </p:tgtEl>
                                        <p:attrNameLst>
                                          <p:attrName>style.visibility</p:attrName>
                                        </p:attrNameLst>
                                      </p:cBhvr>
                                      <p:to>
                                        <p:strVal val="visible"/>
                                      </p:to>
                                    </p:set>
                                    <p:anim calcmode="lin" valueType="num">
                                      <p:cBhvr additive="base">
                                        <p:cTn id="44" dur="500" fill="hold"/>
                                        <p:tgtEl>
                                          <p:spTgt spid="12303"/>
                                        </p:tgtEl>
                                        <p:attrNameLst>
                                          <p:attrName>ppt_x</p:attrName>
                                        </p:attrNameLst>
                                      </p:cBhvr>
                                      <p:tavLst>
                                        <p:tav tm="0">
                                          <p:val>
                                            <p:strVal val="#ppt_x"/>
                                          </p:val>
                                        </p:tav>
                                        <p:tav tm="100000">
                                          <p:val>
                                            <p:strVal val="#ppt_x"/>
                                          </p:val>
                                        </p:tav>
                                      </p:tavLst>
                                    </p:anim>
                                    <p:anim calcmode="lin" valueType="num">
                                      <p:cBhvr additive="base">
                                        <p:cTn id="45" dur="500" fill="hold"/>
                                        <p:tgtEl>
                                          <p:spTgt spid="12303"/>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20">
                                            <p:txEl>
                                              <p:pRg st="3" end="3"/>
                                            </p:txEl>
                                          </p:spTgt>
                                        </p:tgtEl>
                                        <p:attrNameLst>
                                          <p:attrName>style.visibility</p:attrName>
                                        </p:attrNameLst>
                                      </p:cBhvr>
                                      <p:to>
                                        <p:strVal val="visible"/>
                                      </p:to>
                                    </p:set>
                                    <p:animEffect transition="in" filter="wipe(left)">
                                      <p:cBhvr>
                                        <p:cTn id="50" dur="500"/>
                                        <p:tgtEl>
                                          <p:spTgt spid="20">
                                            <p:txEl>
                                              <p:pRg st="3" end="3"/>
                                            </p:txEl>
                                          </p:spTgt>
                                        </p:tgtEl>
                                      </p:cBhvr>
                                    </p:animEffect>
                                  </p:childTnLst>
                                </p:cTn>
                              </p:par>
                              <p:par>
                                <p:cTn id="51" presetID="2" presetClass="entr" presetSubtype="2" fill="hold" nodeType="withEffect">
                                  <p:stCondLst>
                                    <p:cond delay="0"/>
                                  </p:stCondLst>
                                  <p:childTnLst>
                                    <p:set>
                                      <p:cBhvr>
                                        <p:cTn id="52" dur="1" fill="hold">
                                          <p:stCondLst>
                                            <p:cond delay="0"/>
                                          </p:stCondLst>
                                        </p:cTn>
                                        <p:tgtEl>
                                          <p:spTgt spid="12304"/>
                                        </p:tgtEl>
                                        <p:attrNameLst>
                                          <p:attrName>style.visibility</p:attrName>
                                        </p:attrNameLst>
                                      </p:cBhvr>
                                      <p:to>
                                        <p:strVal val="visible"/>
                                      </p:to>
                                    </p:set>
                                    <p:anim calcmode="lin" valueType="num">
                                      <p:cBhvr additive="base">
                                        <p:cTn id="53" dur="500" fill="hold"/>
                                        <p:tgtEl>
                                          <p:spTgt spid="12304"/>
                                        </p:tgtEl>
                                        <p:attrNameLst>
                                          <p:attrName>ppt_x</p:attrName>
                                        </p:attrNameLst>
                                      </p:cBhvr>
                                      <p:tavLst>
                                        <p:tav tm="0">
                                          <p:val>
                                            <p:strVal val="1+#ppt_w/2"/>
                                          </p:val>
                                        </p:tav>
                                        <p:tav tm="100000">
                                          <p:val>
                                            <p:strVal val="#ppt_x"/>
                                          </p:val>
                                        </p:tav>
                                      </p:tavLst>
                                    </p:anim>
                                    <p:anim calcmode="lin" valueType="num">
                                      <p:cBhvr additive="base">
                                        <p:cTn id="54" dur="500" fill="hold"/>
                                        <p:tgtEl>
                                          <p:spTgt spid="123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7" descr="PPT内页(红)副本1">
            <a:extLst>
              <a:ext uri="{FF2B5EF4-FFF2-40B4-BE49-F238E27FC236}"/>
            </a:extLst>
          </p:cNvPr>
          <p:cNvPicPr>
            <a:picLocks noChangeAspect="1" noChangeArrowheads="1"/>
          </p:cNvPicPr>
          <p:nvPr/>
        </p:nvPicPr>
        <p:blipFill>
          <a:blip r:embed="rId3" cstate="print">
            <a:duotone>
              <a:schemeClr val="accent2">
                <a:shade val="45000"/>
                <a:satMod val="135000"/>
              </a:schemeClr>
              <a:prstClr val="white"/>
            </a:duotone>
            <a:extLst/>
          </a:blip>
          <a:srcRect/>
          <a:stretch>
            <a:fillRect/>
          </a:stretch>
        </p:blipFill>
        <p:spPr bwMode="auto">
          <a:xfrm>
            <a:off x="0" y="0"/>
            <a:ext cx="9144000" cy="990600"/>
          </a:xfrm>
          <a:prstGeom prst="rect">
            <a:avLst/>
          </a:prstGeom>
          <a:noFill/>
          <a:ln>
            <a:noFill/>
          </a:ln>
          <a:extLst/>
        </p:spPr>
      </p:pic>
      <p:sp>
        <p:nvSpPr>
          <p:cNvPr id="14339" name="Rectangle 8"/>
          <p:cNvSpPr txBox="1">
            <a:spLocks noChangeArrowheads="1"/>
          </p:cNvSpPr>
          <p:nvPr/>
        </p:nvSpPr>
        <p:spPr bwMode="auto">
          <a:xfrm>
            <a:off x="0" y="0"/>
            <a:ext cx="9144000" cy="95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4000">
                <a:solidFill>
                  <a:schemeClr val="bg1"/>
                </a:solidFill>
                <a:latin typeface="Times New Roman" panose="02020603050405020304" pitchFamily="18" charset="0"/>
                <a:ea typeface="华文行楷" panose="02010800040101010101" pitchFamily="2" charset="-122"/>
                <a:cs typeface="Times New Roman" panose="02020603050405020304" pitchFamily="18" charset="0"/>
              </a:rPr>
              <a:t>科研工作</a:t>
            </a:r>
            <a:r>
              <a:rPr lang="en-US" altLang="zh-CN" sz="3600">
                <a:solidFill>
                  <a:schemeClr val="bg1"/>
                </a:solidFill>
                <a:latin typeface="Times New Roman" panose="02020603050405020304" pitchFamily="18" charset="0"/>
                <a:ea typeface="华文行楷" panose="02010800040101010101" pitchFamily="2" charset="-122"/>
                <a:cs typeface="Times New Roman" panose="02020603050405020304" pitchFamily="18" charset="0"/>
              </a:rPr>
              <a:t>(2)</a:t>
            </a:r>
            <a:endParaRPr lang="en-US" altLang="ko-KR" sz="3600">
              <a:solidFill>
                <a:schemeClr val="bg1"/>
              </a:solidFill>
              <a:latin typeface="Times New Roman" panose="02020603050405020304" pitchFamily="18" charset="0"/>
              <a:ea typeface="Gulim" panose="020B0600000101010101" pitchFamily="34" charset="-127"/>
              <a:cs typeface="Times New Roman" panose="02020603050405020304" pitchFamily="18" charset="0"/>
            </a:endParaRPr>
          </a:p>
        </p:txBody>
      </p:sp>
      <p:sp>
        <p:nvSpPr>
          <p:cNvPr id="8" name="TextBox 24">
            <a:extLst>
              <a:ext uri="{FF2B5EF4-FFF2-40B4-BE49-F238E27FC236}"/>
            </a:extLst>
          </p:cNvPr>
          <p:cNvSpPr txBox="1"/>
          <p:nvPr/>
        </p:nvSpPr>
        <p:spPr>
          <a:xfrm>
            <a:off x="762000" y="2405777"/>
            <a:ext cx="7772400" cy="408623"/>
          </a:xfrm>
          <a:prstGeom prst="roundRect">
            <a:avLst/>
          </a:prstGeom>
          <a:noFill/>
          <a:ln w="53975">
            <a:solidFill>
              <a:srgbClr val="4344A8"/>
            </a:solidFill>
          </a:ln>
          <a:effectLst>
            <a:softEdge rad="12700"/>
          </a:effectLst>
        </p:spPr>
        <p:style>
          <a:lnRef idx="1">
            <a:schemeClr val="accent3"/>
          </a:lnRef>
          <a:fillRef idx="3">
            <a:schemeClr val="accent3"/>
          </a:fillRef>
          <a:effectRef idx="2">
            <a:schemeClr val="accent3"/>
          </a:effectRef>
          <a:fontRef idx="minor">
            <a:schemeClr val="lt1"/>
          </a:fontRef>
        </p:style>
        <p:txBody>
          <a:bodyPr>
            <a:spAutoFit/>
          </a:bodyPr>
          <a:lstStyle>
            <a:defPPr>
              <a:defRPr lang="zh-CN"/>
            </a:defPPr>
            <a:lvl1pPr marL="285750" indent="-285750">
              <a:buFont typeface="Wingdings" panose="05000000000000000000" pitchFamily="2" charset="2"/>
              <a:buChar char="ü"/>
              <a:defRPr b="1">
                <a:solidFill>
                  <a:srgbClr val="002060"/>
                </a:solidFill>
                <a:latin typeface="Times New Roman" panose="02020603050405020304" pitchFamily="18" charset="0"/>
                <a:ea typeface="楷体" panose="02010609060101010101" pitchFamily="49" charset="-122"/>
                <a:cs typeface="Times New Roman" panose="02020603050405020304" pitchFamily="18" charset="0"/>
              </a:defRPr>
            </a:lvl1pPr>
          </a:lstStyle>
          <a:p>
            <a:pPr>
              <a:defRPr/>
            </a:pPr>
            <a:r>
              <a:rPr lang="zh-CN" altLang="en-US" dirty="0"/>
              <a:t>负责输入信号调理电路设计</a:t>
            </a:r>
          </a:p>
        </p:txBody>
      </p:sp>
      <p:sp>
        <p:nvSpPr>
          <p:cNvPr id="11" name="TextBox 24">
            <a:extLst>
              <a:ext uri="{FF2B5EF4-FFF2-40B4-BE49-F238E27FC236}"/>
            </a:extLst>
          </p:cNvPr>
          <p:cNvSpPr txBox="1"/>
          <p:nvPr/>
        </p:nvSpPr>
        <p:spPr>
          <a:xfrm>
            <a:off x="756138" y="1920954"/>
            <a:ext cx="7778262" cy="408623"/>
          </a:xfrm>
          <a:prstGeom prst="roundRect">
            <a:avLst/>
          </a:prstGeom>
          <a:noFill/>
          <a:ln w="53975">
            <a:solidFill>
              <a:srgbClr val="4344A8"/>
            </a:solidFill>
          </a:ln>
          <a:effectLst>
            <a:softEdge rad="12700"/>
          </a:effectLst>
        </p:spPr>
        <p:style>
          <a:lnRef idx="1">
            <a:schemeClr val="accent3"/>
          </a:lnRef>
          <a:fillRef idx="3">
            <a:schemeClr val="accent3"/>
          </a:fillRef>
          <a:effectRef idx="2">
            <a:schemeClr val="accent3"/>
          </a:effectRef>
          <a:fontRef idx="minor">
            <a:schemeClr val="lt1"/>
          </a:fontRef>
        </p:style>
        <p:txBody>
          <a:bodyPr>
            <a:spAutoFit/>
          </a:bodyPr>
          <a:lstStyle>
            <a:defPPr>
              <a:defRPr lang="zh-CN"/>
            </a:defPPr>
            <a:lvl1pPr marL="285750" indent="-285750">
              <a:buFont typeface="Wingdings" panose="05000000000000000000" pitchFamily="2" charset="2"/>
              <a:buChar char="ü"/>
              <a:defRPr b="1">
                <a:solidFill>
                  <a:srgbClr val="002060"/>
                </a:solidFill>
                <a:latin typeface="Times New Roman" panose="02020603050405020304" pitchFamily="18" charset="0"/>
                <a:ea typeface="楷体" panose="02010609060101010101" pitchFamily="49" charset="-122"/>
                <a:cs typeface="Times New Roman" panose="02020603050405020304" pitchFamily="18" charset="0"/>
              </a:defRPr>
            </a:lvl1pPr>
          </a:lstStyle>
          <a:p>
            <a:pPr>
              <a:defRPr/>
            </a:pPr>
            <a:r>
              <a:rPr lang="zh-CN" altLang="en-US" dirty="0"/>
              <a:t>项目背景：针对某外场试验，设计一套高垂直分辨、高速信号采集系统</a:t>
            </a:r>
          </a:p>
        </p:txBody>
      </p:sp>
      <p:sp>
        <p:nvSpPr>
          <p:cNvPr id="14" name="TextBox 24">
            <a:extLst>
              <a:ext uri="{FF2B5EF4-FFF2-40B4-BE49-F238E27FC236}"/>
            </a:extLst>
          </p:cNvPr>
          <p:cNvSpPr txBox="1"/>
          <p:nvPr/>
        </p:nvSpPr>
        <p:spPr>
          <a:xfrm>
            <a:off x="762000" y="2862977"/>
            <a:ext cx="3733800" cy="1328023"/>
          </a:xfrm>
          <a:prstGeom prst="roundRect">
            <a:avLst/>
          </a:prstGeom>
          <a:noFill/>
          <a:ln w="53975">
            <a:solidFill>
              <a:srgbClr val="4344A8"/>
            </a:solidFill>
          </a:ln>
          <a:effectLst>
            <a:softEdge rad="12700"/>
          </a:effectLst>
        </p:spPr>
        <p:style>
          <a:lnRef idx="1">
            <a:schemeClr val="accent3"/>
          </a:lnRef>
          <a:fillRef idx="3">
            <a:schemeClr val="accent3"/>
          </a:fillRef>
          <a:effectRef idx="2">
            <a:schemeClr val="accent3"/>
          </a:effectRef>
          <a:fontRef idx="minor">
            <a:schemeClr val="lt1"/>
          </a:fontRef>
        </p:style>
        <p:txBody>
          <a:bodyPr>
            <a:spAutoFit/>
          </a:bodyPr>
          <a:lstStyle>
            <a:defPPr>
              <a:defRPr lang="zh-CN"/>
            </a:defPPr>
            <a:lvl1pPr marL="285750" indent="-285750">
              <a:buFont typeface="Wingdings" panose="05000000000000000000" pitchFamily="2" charset="2"/>
              <a:buChar char="ü"/>
              <a:defRPr b="1">
                <a:solidFill>
                  <a:srgbClr val="002060"/>
                </a:solidFill>
                <a:latin typeface="Times New Roman" panose="02020603050405020304" pitchFamily="18" charset="0"/>
                <a:ea typeface="楷体" panose="02010609060101010101" pitchFamily="49" charset="-122"/>
                <a:cs typeface="Times New Roman" panose="02020603050405020304" pitchFamily="18" charset="0"/>
              </a:defRPr>
            </a:lvl1pPr>
          </a:lstStyle>
          <a:p>
            <a:pPr>
              <a:defRPr/>
            </a:pPr>
            <a:r>
              <a:rPr lang="zh-CN" altLang="en-US" dirty="0"/>
              <a:t>高速：</a:t>
            </a:r>
            <a:r>
              <a:rPr lang="en-US" altLang="zh-CN" dirty="0"/>
              <a:t>     </a:t>
            </a:r>
            <a:r>
              <a:rPr lang="en-US" altLang="zh-CN" dirty="0" smtClean="0"/>
              <a:t>  1.25GSPS</a:t>
            </a:r>
            <a:endParaRPr lang="en-US" altLang="zh-CN" dirty="0"/>
          </a:p>
          <a:p>
            <a:pPr>
              <a:defRPr/>
            </a:pPr>
            <a:r>
              <a:rPr lang="zh-CN" altLang="en-US" dirty="0"/>
              <a:t>分辨率：</a:t>
            </a:r>
            <a:r>
              <a:rPr lang="en-US" altLang="zh-CN" dirty="0"/>
              <a:t> </a:t>
            </a:r>
            <a:r>
              <a:rPr lang="en-US" altLang="zh-CN" dirty="0" smtClean="0"/>
              <a:t>  9.0bit  </a:t>
            </a:r>
            <a:r>
              <a:rPr lang="en-US" altLang="zh-CN" dirty="0"/>
              <a:t>ENOB</a:t>
            </a:r>
          </a:p>
          <a:p>
            <a:pPr>
              <a:defRPr/>
            </a:pPr>
            <a:r>
              <a:rPr lang="zh-CN" altLang="en-US" dirty="0"/>
              <a:t>高带宽：   </a:t>
            </a:r>
            <a:r>
              <a:rPr lang="en-US" altLang="zh-CN" dirty="0"/>
              <a:t>250MHz</a:t>
            </a:r>
          </a:p>
          <a:p>
            <a:pPr>
              <a:defRPr/>
            </a:pPr>
            <a:r>
              <a:rPr lang="zh-CN" altLang="en-US" dirty="0"/>
              <a:t>低噪声：   </a:t>
            </a:r>
            <a:r>
              <a:rPr lang="en-US" altLang="zh-CN" dirty="0" smtClean="0"/>
              <a:t>60dB   </a:t>
            </a:r>
            <a:r>
              <a:rPr lang="zh-CN" altLang="en-US" dirty="0" smtClean="0"/>
              <a:t>信</a:t>
            </a:r>
            <a:r>
              <a:rPr lang="zh-CN" altLang="en-US" dirty="0"/>
              <a:t>纳比</a:t>
            </a:r>
            <a:endParaRPr lang="en-US" altLang="zh-CN" dirty="0"/>
          </a:p>
        </p:txBody>
      </p:sp>
      <p:sp>
        <p:nvSpPr>
          <p:cNvPr id="15" name="TextBox 24">
            <a:extLst>
              <a:ext uri="{FF2B5EF4-FFF2-40B4-BE49-F238E27FC236}"/>
            </a:extLst>
          </p:cNvPr>
          <p:cNvSpPr txBox="1"/>
          <p:nvPr/>
        </p:nvSpPr>
        <p:spPr>
          <a:xfrm>
            <a:off x="4585154" y="2874219"/>
            <a:ext cx="3990310" cy="1328400"/>
          </a:xfrm>
          <a:prstGeom prst="roundRect">
            <a:avLst/>
          </a:prstGeom>
          <a:noFill/>
          <a:ln w="53975">
            <a:solidFill>
              <a:srgbClr val="4344A8"/>
            </a:solidFill>
          </a:ln>
          <a:effectLst>
            <a:softEdge rad="12700"/>
          </a:effectLst>
        </p:spPr>
        <p:style>
          <a:lnRef idx="1">
            <a:schemeClr val="accent3"/>
          </a:lnRef>
          <a:fillRef idx="3">
            <a:schemeClr val="accent3"/>
          </a:fillRef>
          <a:effectRef idx="2">
            <a:schemeClr val="accent3"/>
          </a:effectRef>
          <a:fontRef idx="minor">
            <a:schemeClr val="lt1"/>
          </a:fontRef>
        </p:style>
        <p:txBody>
          <a:bodyPr anchor="ctr">
            <a:spAutoFit/>
          </a:bodyPr>
          <a:lstStyle>
            <a:defPPr>
              <a:defRPr lang="zh-CN"/>
            </a:defPPr>
            <a:lvl1pPr marL="285750" indent="-285750">
              <a:buFont typeface="Wingdings" panose="05000000000000000000" pitchFamily="2" charset="2"/>
              <a:buChar char="ü"/>
              <a:defRPr b="1">
                <a:solidFill>
                  <a:srgbClr val="002060"/>
                </a:solidFill>
                <a:latin typeface="Times New Roman" panose="02020603050405020304" pitchFamily="18" charset="0"/>
                <a:ea typeface="楷体" panose="02010609060101010101" pitchFamily="49" charset="-122"/>
                <a:cs typeface="Times New Roman" panose="02020603050405020304" pitchFamily="18" charset="0"/>
              </a:defRPr>
            </a:lvl1pPr>
          </a:lstStyle>
          <a:p>
            <a:pPr marL="0" indent="0">
              <a:buFont typeface="Wingdings" panose="05000000000000000000" pitchFamily="2" charset="2"/>
              <a:buNone/>
              <a:defRPr/>
            </a:pPr>
            <a:r>
              <a:rPr lang="zh-CN" altLang="en-US" dirty="0"/>
              <a:t>设计难点：</a:t>
            </a:r>
            <a:endParaRPr lang="en-US" altLang="zh-CN" dirty="0"/>
          </a:p>
          <a:p>
            <a:pPr>
              <a:defRPr/>
            </a:pPr>
            <a:r>
              <a:rPr lang="zh-CN" altLang="en-US" dirty="0"/>
              <a:t>在满足高增益情况下降低噪声</a:t>
            </a:r>
            <a:endParaRPr lang="en-US" altLang="zh-CN" dirty="0"/>
          </a:p>
          <a:p>
            <a:pPr>
              <a:defRPr/>
            </a:pPr>
            <a:r>
              <a:rPr lang="zh-CN" altLang="en-US" dirty="0"/>
              <a:t>精确调整差模信号偏置电压</a:t>
            </a:r>
            <a:endParaRPr lang="en-US" altLang="zh-CN" dirty="0"/>
          </a:p>
        </p:txBody>
      </p:sp>
      <p:pic>
        <p:nvPicPr>
          <p:cNvPr id="14359" name="图片 2">
            <a:extLst>
              <a:ext uri="{FF2B5EF4-FFF2-40B4-BE49-F238E27FC236}"/>
            </a:extLst>
          </p:cNvPr>
          <p:cNvPicPr>
            <a:picLocks noChangeAspect="1"/>
          </p:cNvPicPr>
          <p:nvPr/>
        </p:nvPicPr>
        <p:blipFill>
          <a:blip r:embed="rId4" cstate="print">
            <a:extLst/>
          </a:blip>
          <a:srcRect/>
          <a:stretch>
            <a:fillRect/>
          </a:stretch>
        </p:blipFill>
        <p:spPr bwMode="auto">
          <a:xfrm>
            <a:off x="788294" y="4262438"/>
            <a:ext cx="3732906" cy="2290762"/>
          </a:xfrm>
          <a:prstGeom prst="roundRect">
            <a:avLst>
              <a:gd name="adj" fmla="val 4167"/>
            </a:avLst>
          </a:prstGeom>
          <a:solidFill>
            <a:srgbClr val="FFFFFF"/>
          </a:solidFill>
          <a:ln w="6350" cap="sq">
            <a:solidFill>
              <a:srgbClr val="5757BD"/>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p:spPr>
      </p:pic>
      <p:pic>
        <p:nvPicPr>
          <p:cNvPr id="14360" name="图片 16">
            <a:extLst>
              <a:ext uri="{FF2B5EF4-FFF2-40B4-BE49-F238E27FC236}"/>
            </a:extLst>
          </p:cNvPr>
          <p:cNvPicPr>
            <a:picLocks noChangeAspect="1"/>
          </p:cNvPicPr>
          <p:nvPr/>
        </p:nvPicPr>
        <p:blipFill>
          <a:blip r:embed="rId5" cstate="print">
            <a:extLst/>
          </a:blip>
          <a:srcRect/>
          <a:stretch>
            <a:fillRect/>
          </a:stretch>
        </p:blipFill>
        <p:spPr bwMode="auto">
          <a:xfrm>
            <a:off x="4626219" y="4267200"/>
            <a:ext cx="3908181" cy="2286000"/>
          </a:xfrm>
          <a:prstGeom prst="roundRect">
            <a:avLst>
              <a:gd name="adj" fmla="val 4167"/>
            </a:avLst>
          </a:prstGeom>
          <a:solidFill>
            <a:srgbClr val="FFFFFF"/>
          </a:solidFill>
          <a:ln w="6350" cap="sq">
            <a:solidFill>
              <a:srgbClr val="5757BD"/>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p:spPr>
      </p:pic>
      <p:sp>
        <p:nvSpPr>
          <p:cNvPr id="2" name="矩形: 圆角 1">
            <a:extLst>
              <a:ext uri="{FF2B5EF4-FFF2-40B4-BE49-F238E27FC236}"/>
            </a:extLst>
          </p:cNvPr>
          <p:cNvSpPr/>
          <p:nvPr/>
        </p:nvSpPr>
        <p:spPr>
          <a:xfrm>
            <a:off x="785967" y="1103619"/>
            <a:ext cx="7572066" cy="646986"/>
          </a:xfrm>
          <a:prstGeom prst="roundRect">
            <a:avLst/>
          </a:prstGeom>
          <a:solidFill>
            <a:schemeClr val="accent6">
              <a:lumMod val="60000"/>
              <a:lumOff val="40000"/>
            </a:schemeClr>
          </a:solidFill>
          <a:effectLst>
            <a:outerShdw blurRad="50800" dist="38100" dir="2700000" algn="tl" rotWithShape="0">
              <a:prstClr val="black">
                <a:alpha val="40000"/>
              </a:prstClr>
            </a:outerShdw>
          </a:effectLst>
          <a:scene3d>
            <a:camera prst="orthographicFront"/>
            <a:lightRig rig="threePt" dir="t"/>
          </a:scene3d>
          <a:sp3d>
            <a:bevelT/>
          </a:sp3d>
        </p:spPr>
        <p:txBody>
          <a:bodyPr>
            <a:spAutoFit/>
          </a:bodyPr>
          <a:lstStyle/>
          <a:p>
            <a:pPr algn="ctr">
              <a:defRPr/>
            </a:pPr>
            <a:r>
              <a:rPr lang="zh-CN" altLang="en-US" sz="3200" b="1" dirty="0">
                <a:ln w="3175">
                  <a:solidFill>
                    <a:srgbClr val="0070C0"/>
                  </a:solidFill>
                </a:ln>
                <a:solidFill>
                  <a:schemeClr val="bg1"/>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cs typeface="Times New Roman" panose="02020603050405020304" pitchFamily="18" charset="0"/>
              </a:rPr>
              <a:t>中国工程物理研究院高速信号采集系统</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0-#ppt_w/2"/>
                                          </p:val>
                                        </p:tav>
                                        <p:tav tm="100000">
                                          <p:val>
                                            <p:strVal val="#ppt_x"/>
                                          </p:val>
                                        </p:tav>
                                      </p:tavLst>
                                    </p:anim>
                                    <p:anim calcmode="lin" valueType="num">
                                      <p:cBhvr additive="base">
                                        <p:cTn id="18" dur="500" fill="hold"/>
                                        <p:tgtEl>
                                          <p:spTgt spid="14"/>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1+#ppt_w/2"/>
                                          </p:val>
                                        </p:tav>
                                        <p:tav tm="100000">
                                          <p:val>
                                            <p:strVal val="#ppt_x"/>
                                          </p:val>
                                        </p:tav>
                                      </p:tavLst>
                                    </p:anim>
                                    <p:anim calcmode="lin" valueType="num">
                                      <p:cBhvr additive="base">
                                        <p:cTn id="2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nodeType="clickEffect">
                                  <p:stCondLst>
                                    <p:cond delay="0"/>
                                  </p:stCondLst>
                                  <p:childTnLst>
                                    <p:set>
                                      <p:cBhvr>
                                        <p:cTn id="26" dur="1" fill="hold">
                                          <p:stCondLst>
                                            <p:cond delay="0"/>
                                          </p:stCondLst>
                                        </p:cTn>
                                        <p:tgtEl>
                                          <p:spTgt spid="14359"/>
                                        </p:tgtEl>
                                        <p:attrNameLst>
                                          <p:attrName>style.visibility</p:attrName>
                                        </p:attrNameLst>
                                      </p:cBhvr>
                                      <p:to>
                                        <p:strVal val="visible"/>
                                      </p:to>
                                    </p:set>
                                    <p:anim calcmode="lin" valueType="num">
                                      <p:cBhvr additive="base">
                                        <p:cTn id="27" dur="500" fill="hold"/>
                                        <p:tgtEl>
                                          <p:spTgt spid="14359"/>
                                        </p:tgtEl>
                                        <p:attrNameLst>
                                          <p:attrName>ppt_x</p:attrName>
                                        </p:attrNameLst>
                                      </p:cBhvr>
                                      <p:tavLst>
                                        <p:tav tm="0">
                                          <p:val>
                                            <p:strVal val="0-#ppt_w/2"/>
                                          </p:val>
                                        </p:tav>
                                        <p:tav tm="100000">
                                          <p:val>
                                            <p:strVal val="#ppt_x"/>
                                          </p:val>
                                        </p:tav>
                                      </p:tavLst>
                                    </p:anim>
                                    <p:anim calcmode="lin" valueType="num">
                                      <p:cBhvr additive="base">
                                        <p:cTn id="28" dur="500" fill="hold"/>
                                        <p:tgtEl>
                                          <p:spTgt spid="14359"/>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14360"/>
                                        </p:tgtEl>
                                        <p:attrNameLst>
                                          <p:attrName>style.visibility</p:attrName>
                                        </p:attrNameLst>
                                      </p:cBhvr>
                                      <p:to>
                                        <p:strVal val="visible"/>
                                      </p:to>
                                    </p:set>
                                    <p:anim calcmode="lin" valueType="num">
                                      <p:cBhvr additive="base">
                                        <p:cTn id="31" dur="500" fill="hold"/>
                                        <p:tgtEl>
                                          <p:spTgt spid="14360"/>
                                        </p:tgtEl>
                                        <p:attrNameLst>
                                          <p:attrName>ppt_x</p:attrName>
                                        </p:attrNameLst>
                                      </p:cBhvr>
                                      <p:tavLst>
                                        <p:tav tm="0">
                                          <p:val>
                                            <p:strVal val="1+#ppt_w/2"/>
                                          </p:val>
                                        </p:tav>
                                        <p:tav tm="100000">
                                          <p:val>
                                            <p:strVal val="#ppt_x"/>
                                          </p:val>
                                        </p:tav>
                                      </p:tavLst>
                                    </p:anim>
                                    <p:anim calcmode="lin" valueType="num">
                                      <p:cBhvr additive="base">
                                        <p:cTn id="32" dur="500" fill="hold"/>
                                        <p:tgtEl>
                                          <p:spTgt spid="143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7" descr="PPT内页(红)副本1">
            <a:extLst>
              <a:ext uri="{FF2B5EF4-FFF2-40B4-BE49-F238E27FC236}"/>
            </a:extLst>
          </p:cNvPr>
          <p:cNvPicPr>
            <a:picLocks noChangeAspect="1" noChangeArrowheads="1"/>
          </p:cNvPicPr>
          <p:nvPr/>
        </p:nvPicPr>
        <p:blipFill>
          <a:blip r:embed="rId3" cstate="print">
            <a:duotone>
              <a:schemeClr val="accent2">
                <a:shade val="45000"/>
                <a:satMod val="135000"/>
              </a:schemeClr>
              <a:prstClr val="white"/>
            </a:duotone>
            <a:extLst/>
          </a:blip>
          <a:srcRect/>
          <a:stretch>
            <a:fillRect/>
          </a:stretch>
        </p:blipFill>
        <p:spPr bwMode="auto">
          <a:xfrm>
            <a:off x="0" y="0"/>
            <a:ext cx="9144000" cy="990600"/>
          </a:xfrm>
          <a:prstGeom prst="rect">
            <a:avLst/>
          </a:prstGeom>
          <a:noFill/>
          <a:ln>
            <a:noFill/>
          </a:ln>
          <a:extLst/>
        </p:spPr>
      </p:pic>
      <p:sp>
        <p:nvSpPr>
          <p:cNvPr id="16387" name="Rectangle 8"/>
          <p:cNvSpPr txBox="1">
            <a:spLocks noChangeArrowheads="1"/>
          </p:cNvSpPr>
          <p:nvPr/>
        </p:nvSpPr>
        <p:spPr bwMode="auto">
          <a:xfrm>
            <a:off x="0" y="0"/>
            <a:ext cx="91440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4000">
                <a:solidFill>
                  <a:schemeClr val="bg1"/>
                </a:solidFill>
                <a:latin typeface="Times New Roman" panose="02020603050405020304" pitchFamily="18" charset="0"/>
                <a:ea typeface="华文行楷" panose="02010800040101010101" pitchFamily="2" charset="-122"/>
                <a:cs typeface="Times New Roman" panose="02020603050405020304" pitchFamily="18" charset="0"/>
              </a:rPr>
              <a:t>科研工作</a:t>
            </a:r>
            <a:r>
              <a:rPr lang="en-US" altLang="zh-CN" sz="3600">
                <a:solidFill>
                  <a:schemeClr val="bg1"/>
                </a:solidFill>
                <a:latin typeface="Times New Roman" panose="02020603050405020304" pitchFamily="18" charset="0"/>
                <a:ea typeface="华文行楷" panose="02010800040101010101" pitchFamily="2" charset="-122"/>
                <a:cs typeface="Times New Roman" panose="02020603050405020304" pitchFamily="18" charset="0"/>
              </a:rPr>
              <a:t>(3)</a:t>
            </a:r>
            <a:endParaRPr lang="en-US" altLang="ko-KR" sz="3600">
              <a:solidFill>
                <a:schemeClr val="bg1"/>
              </a:solidFill>
              <a:latin typeface="Times New Roman" panose="02020603050405020304" pitchFamily="18" charset="0"/>
              <a:ea typeface="Gulim" panose="020B0600000101010101" pitchFamily="34" charset="-127"/>
              <a:cs typeface="Times New Roman" panose="02020603050405020304" pitchFamily="18" charset="0"/>
            </a:endParaRPr>
          </a:p>
        </p:txBody>
      </p:sp>
      <p:sp>
        <p:nvSpPr>
          <p:cNvPr id="11" name="TextBox 24">
            <a:extLst>
              <a:ext uri="{FF2B5EF4-FFF2-40B4-BE49-F238E27FC236}"/>
            </a:extLst>
          </p:cNvPr>
          <p:cNvSpPr txBox="1"/>
          <p:nvPr/>
        </p:nvSpPr>
        <p:spPr>
          <a:xfrm>
            <a:off x="914400" y="2433459"/>
            <a:ext cx="7239000" cy="408623"/>
          </a:xfrm>
          <a:prstGeom prst="roundRect">
            <a:avLst/>
          </a:prstGeom>
          <a:noFill/>
          <a:ln w="53975">
            <a:solidFill>
              <a:srgbClr val="4344A8"/>
            </a:solidFill>
          </a:ln>
          <a:effectLst>
            <a:softEdge rad="12700"/>
          </a:effectLst>
        </p:spPr>
        <p:style>
          <a:lnRef idx="1">
            <a:schemeClr val="accent3"/>
          </a:lnRef>
          <a:fillRef idx="3">
            <a:schemeClr val="accent3"/>
          </a:fillRef>
          <a:effectRef idx="2">
            <a:schemeClr val="accent3"/>
          </a:effectRef>
          <a:fontRef idx="minor">
            <a:schemeClr val="lt1"/>
          </a:fontRef>
        </p:style>
        <p:txBody>
          <a:bodyPr>
            <a:spAutoFit/>
          </a:bodyPr>
          <a:lstStyle>
            <a:defPPr>
              <a:defRPr lang="zh-CN"/>
            </a:defPPr>
            <a:lvl1pPr marL="285750" indent="-285750">
              <a:buFont typeface="Wingdings" panose="05000000000000000000" pitchFamily="2" charset="2"/>
              <a:buChar char="ü"/>
              <a:defRPr b="1">
                <a:solidFill>
                  <a:srgbClr val="002060"/>
                </a:solidFill>
                <a:latin typeface="Times New Roman" panose="02020603050405020304" pitchFamily="18" charset="0"/>
                <a:ea typeface="楷体" panose="02010609060101010101" pitchFamily="49" charset="-122"/>
                <a:cs typeface="Times New Roman" panose="02020603050405020304" pitchFamily="18" charset="0"/>
              </a:defRPr>
            </a:lvl1pPr>
          </a:lstStyle>
          <a:p>
            <a:pPr>
              <a:defRPr/>
            </a:pPr>
            <a:r>
              <a:rPr lang="zh-CN" altLang="en-US" dirty="0"/>
              <a:t>针对硅</a:t>
            </a:r>
            <a:r>
              <a:rPr lang="en-US" altLang="zh-CN" dirty="0"/>
              <a:t>—</a:t>
            </a:r>
            <a:r>
              <a:rPr lang="zh-CN" altLang="en-US" dirty="0"/>
              <a:t>钨图像型电磁量能器读出电子学关键技术攻关</a:t>
            </a:r>
          </a:p>
        </p:txBody>
      </p:sp>
      <p:sp>
        <p:nvSpPr>
          <p:cNvPr id="13" name="TextBox 24">
            <a:extLst>
              <a:ext uri="{FF2B5EF4-FFF2-40B4-BE49-F238E27FC236}"/>
            </a:extLst>
          </p:cNvPr>
          <p:cNvSpPr txBox="1"/>
          <p:nvPr/>
        </p:nvSpPr>
        <p:spPr>
          <a:xfrm>
            <a:off x="899160" y="2966859"/>
            <a:ext cx="7254240" cy="408623"/>
          </a:xfrm>
          <a:prstGeom prst="roundRect">
            <a:avLst/>
          </a:prstGeom>
          <a:noFill/>
          <a:ln w="53975">
            <a:solidFill>
              <a:srgbClr val="4344A8"/>
            </a:solidFill>
          </a:ln>
          <a:effectLst>
            <a:softEdge rad="12700"/>
          </a:effectLst>
        </p:spPr>
        <p:style>
          <a:lnRef idx="1">
            <a:schemeClr val="accent3"/>
          </a:lnRef>
          <a:fillRef idx="3">
            <a:schemeClr val="accent3"/>
          </a:fillRef>
          <a:effectRef idx="2">
            <a:schemeClr val="accent3"/>
          </a:effectRef>
          <a:fontRef idx="minor">
            <a:schemeClr val="lt1"/>
          </a:fontRef>
        </p:style>
        <p:txBody>
          <a:bodyPr>
            <a:spAutoFit/>
          </a:bodyPr>
          <a:lstStyle>
            <a:defPPr>
              <a:defRPr lang="zh-CN"/>
            </a:defPPr>
            <a:lvl1pPr marL="285750" indent="-285750">
              <a:buFont typeface="Wingdings" panose="05000000000000000000" pitchFamily="2" charset="2"/>
              <a:buChar char="ü"/>
              <a:defRPr b="1">
                <a:solidFill>
                  <a:srgbClr val="002060"/>
                </a:solidFill>
                <a:latin typeface="Times New Roman" panose="02020603050405020304" pitchFamily="18" charset="0"/>
                <a:ea typeface="楷体" panose="02010609060101010101" pitchFamily="49" charset="-122"/>
                <a:cs typeface="Times New Roman" panose="02020603050405020304" pitchFamily="18" charset="0"/>
              </a:defRPr>
            </a:lvl1pPr>
          </a:lstStyle>
          <a:p>
            <a:pPr>
              <a:defRPr/>
            </a:pPr>
            <a:r>
              <a:rPr lang="zh-CN" altLang="en-US" dirty="0"/>
              <a:t>博士毕业课题，项目进行中</a:t>
            </a:r>
            <a:endParaRPr lang="en-US" altLang="zh-CN" dirty="0"/>
          </a:p>
        </p:txBody>
      </p:sp>
      <p:sp>
        <p:nvSpPr>
          <p:cNvPr id="14" name="TextBox 24">
            <a:extLst>
              <a:ext uri="{FF2B5EF4-FFF2-40B4-BE49-F238E27FC236}"/>
            </a:extLst>
          </p:cNvPr>
          <p:cNvSpPr txBox="1"/>
          <p:nvPr/>
        </p:nvSpPr>
        <p:spPr>
          <a:xfrm>
            <a:off x="5562600" y="3429000"/>
            <a:ext cx="2590800" cy="1021556"/>
          </a:xfrm>
          <a:prstGeom prst="roundRect">
            <a:avLst/>
          </a:prstGeom>
          <a:noFill/>
          <a:ln w="53975">
            <a:solidFill>
              <a:srgbClr val="4344A8"/>
            </a:solidFill>
          </a:ln>
          <a:effectLst>
            <a:softEdge rad="12700"/>
          </a:effectLst>
        </p:spPr>
        <p:style>
          <a:lnRef idx="1">
            <a:schemeClr val="accent3"/>
          </a:lnRef>
          <a:fillRef idx="3">
            <a:schemeClr val="accent3"/>
          </a:fillRef>
          <a:effectRef idx="2">
            <a:schemeClr val="accent3"/>
          </a:effectRef>
          <a:fontRef idx="minor">
            <a:schemeClr val="lt1"/>
          </a:fontRef>
        </p:style>
        <p:txBody>
          <a:bodyPr>
            <a:spAutoFit/>
          </a:bodyPr>
          <a:lstStyle>
            <a:defPPr>
              <a:defRPr lang="zh-CN"/>
            </a:defPPr>
            <a:lvl1pPr marL="285750" indent="-285750">
              <a:buFont typeface="Wingdings" panose="05000000000000000000" pitchFamily="2" charset="2"/>
              <a:buChar char="ü"/>
              <a:defRPr b="1">
                <a:solidFill>
                  <a:srgbClr val="002060"/>
                </a:solidFill>
                <a:latin typeface="Times New Roman" panose="02020603050405020304" pitchFamily="18" charset="0"/>
                <a:ea typeface="楷体" panose="02010609060101010101" pitchFamily="49" charset="-122"/>
                <a:cs typeface="Times New Roman" panose="02020603050405020304" pitchFamily="18" charset="0"/>
              </a:defRPr>
            </a:lvl1pPr>
          </a:lstStyle>
          <a:p>
            <a:pPr marL="0" indent="0">
              <a:buFont typeface="Wingdings" panose="05000000000000000000" pitchFamily="2" charset="2"/>
              <a:buNone/>
              <a:defRPr/>
            </a:pPr>
            <a:r>
              <a:rPr lang="zh-CN" altLang="en-US" dirty="0"/>
              <a:t>进展顺利：</a:t>
            </a:r>
            <a:endParaRPr lang="en-US" altLang="zh-CN" dirty="0"/>
          </a:p>
          <a:p>
            <a:pPr>
              <a:defRPr/>
            </a:pPr>
            <a:r>
              <a:rPr lang="zh-CN" altLang="en-US" dirty="0"/>
              <a:t>已验证可行性</a:t>
            </a:r>
            <a:endParaRPr lang="en-US" altLang="zh-CN" dirty="0"/>
          </a:p>
          <a:p>
            <a:pPr>
              <a:defRPr/>
            </a:pPr>
            <a:r>
              <a:rPr lang="zh-CN" altLang="en-US" dirty="0"/>
              <a:t>正在设计原型机</a:t>
            </a:r>
            <a:endParaRPr lang="en-US" altLang="zh-CN" dirty="0"/>
          </a:p>
        </p:txBody>
      </p:sp>
      <p:sp>
        <p:nvSpPr>
          <p:cNvPr id="15" name="TextBox 24">
            <a:extLst>
              <a:ext uri="{FF2B5EF4-FFF2-40B4-BE49-F238E27FC236}"/>
            </a:extLst>
          </p:cNvPr>
          <p:cNvSpPr txBox="1"/>
          <p:nvPr/>
        </p:nvSpPr>
        <p:spPr>
          <a:xfrm>
            <a:off x="899160" y="3429000"/>
            <a:ext cx="4572000" cy="1021556"/>
          </a:xfrm>
          <a:prstGeom prst="roundRect">
            <a:avLst/>
          </a:prstGeom>
          <a:noFill/>
          <a:ln w="53975">
            <a:solidFill>
              <a:srgbClr val="4344A8"/>
            </a:solidFill>
          </a:ln>
          <a:effectLst>
            <a:softEdge rad="12700"/>
          </a:effectLst>
        </p:spPr>
        <p:style>
          <a:lnRef idx="1">
            <a:schemeClr val="accent3"/>
          </a:lnRef>
          <a:fillRef idx="3">
            <a:schemeClr val="accent3"/>
          </a:fillRef>
          <a:effectRef idx="2">
            <a:schemeClr val="accent3"/>
          </a:effectRef>
          <a:fontRef idx="minor">
            <a:schemeClr val="lt1"/>
          </a:fontRef>
        </p:style>
        <p:txBody>
          <a:bodyPr>
            <a:spAutoFit/>
          </a:bodyPr>
          <a:lstStyle>
            <a:defPPr>
              <a:defRPr lang="zh-CN"/>
            </a:defPPr>
            <a:lvl1pPr marL="285750" indent="-285750">
              <a:buFont typeface="Wingdings" panose="05000000000000000000" pitchFamily="2" charset="2"/>
              <a:buChar char="ü"/>
              <a:defRPr b="1">
                <a:solidFill>
                  <a:srgbClr val="002060"/>
                </a:solidFill>
                <a:latin typeface="Times New Roman" panose="02020603050405020304" pitchFamily="18" charset="0"/>
                <a:ea typeface="楷体" panose="02010609060101010101" pitchFamily="49" charset="-122"/>
                <a:cs typeface="Times New Roman" panose="02020603050405020304" pitchFamily="18" charset="0"/>
              </a:defRPr>
            </a:lvl1pPr>
          </a:lstStyle>
          <a:p>
            <a:pPr marL="0" indent="0">
              <a:buFont typeface="Wingdings" panose="05000000000000000000" pitchFamily="2" charset="2"/>
              <a:buNone/>
              <a:defRPr/>
            </a:pPr>
            <a:r>
              <a:rPr lang="en-US" altLang="zh-CN" dirty="0"/>
              <a:t> </a:t>
            </a:r>
            <a:r>
              <a:rPr lang="zh-CN" altLang="en-US" dirty="0"/>
              <a:t>项目难点：</a:t>
            </a:r>
            <a:endParaRPr lang="en-US" altLang="zh-CN" dirty="0"/>
          </a:p>
          <a:p>
            <a:pPr>
              <a:defRPr/>
            </a:pPr>
            <a:r>
              <a:rPr lang="zh-CN" altLang="en-US" dirty="0"/>
              <a:t>集成度高，对功耗和散热有</a:t>
            </a:r>
            <a:r>
              <a:rPr lang="zh-CN" altLang="en-US" dirty="0" smtClean="0"/>
              <a:t>严格</a:t>
            </a:r>
            <a:r>
              <a:rPr lang="zh-CN" altLang="en-US" dirty="0"/>
              <a:t>的</a:t>
            </a:r>
            <a:r>
              <a:rPr lang="zh-CN" altLang="en-US" dirty="0" smtClean="0"/>
              <a:t>要求</a:t>
            </a:r>
            <a:endParaRPr lang="en-US" altLang="zh-CN" dirty="0"/>
          </a:p>
          <a:p>
            <a:pPr>
              <a:defRPr/>
            </a:pPr>
            <a:r>
              <a:rPr lang="zh-CN" altLang="en-US" dirty="0"/>
              <a:t>模拟读出，对速度和分辨率有很高要求</a:t>
            </a:r>
          </a:p>
        </p:txBody>
      </p:sp>
      <p:pic>
        <p:nvPicPr>
          <p:cNvPr id="16405" name="图片 15">
            <a:extLst>
              <a:ext uri="{FF2B5EF4-FFF2-40B4-BE49-F238E27FC236}"/>
            </a:extLst>
          </p:cNvPr>
          <p:cNvPicPr>
            <a:picLocks noChangeAspect="1"/>
          </p:cNvPicPr>
          <p:nvPr/>
        </p:nvPicPr>
        <p:blipFill>
          <a:blip r:embed="rId4" cstate="print">
            <a:extLst/>
          </a:blip>
          <a:srcRect/>
          <a:stretch>
            <a:fillRect/>
          </a:stretch>
        </p:blipFill>
        <p:spPr bwMode="auto">
          <a:xfrm>
            <a:off x="3352800" y="4544821"/>
            <a:ext cx="2555721" cy="2057473"/>
          </a:xfrm>
          <a:prstGeom prst="roundRect">
            <a:avLst>
              <a:gd name="adj" fmla="val 4167"/>
            </a:avLst>
          </a:prstGeom>
          <a:solidFill>
            <a:srgbClr val="FFFFFF"/>
          </a:solidFill>
          <a:ln w="6350" cap="sq">
            <a:solidFill>
              <a:srgbClr val="5757BD"/>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p:spPr>
      </p:pic>
      <p:pic>
        <p:nvPicPr>
          <p:cNvPr id="16406" name="图片 17">
            <a:extLst>
              <a:ext uri="{FF2B5EF4-FFF2-40B4-BE49-F238E27FC236}"/>
            </a:extLst>
          </p:cNvPr>
          <p:cNvPicPr>
            <a:picLocks noChangeAspect="1"/>
          </p:cNvPicPr>
          <p:nvPr/>
        </p:nvPicPr>
        <p:blipFill>
          <a:blip r:embed="rId5" cstate="print">
            <a:extLst/>
          </a:blip>
          <a:srcRect/>
          <a:stretch>
            <a:fillRect/>
          </a:stretch>
        </p:blipFill>
        <p:spPr bwMode="auto">
          <a:xfrm>
            <a:off x="5969000" y="4544821"/>
            <a:ext cx="3048000" cy="2057473"/>
          </a:xfrm>
          <a:prstGeom prst="roundRect">
            <a:avLst>
              <a:gd name="adj" fmla="val 4167"/>
            </a:avLst>
          </a:prstGeom>
          <a:solidFill>
            <a:srgbClr val="FFFFFF"/>
          </a:solidFill>
          <a:ln w="6350" cap="sq">
            <a:solidFill>
              <a:srgbClr val="5757BD"/>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p:spPr>
      </p:pic>
      <p:pic>
        <p:nvPicPr>
          <p:cNvPr id="16" name="图片 15">
            <a:extLst>
              <a:ext uri="{FF2B5EF4-FFF2-40B4-BE49-F238E27FC236}"/>
            </a:extLst>
          </p:cNvPr>
          <p:cNvPicPr>
            <a:picLocks noChangeAspect="1" noChangeArrowheads="1"/>
          </p:cNvPicPr>
          <p:nvPr/>
        </p:nvPicPr>
        <p:blipFill>
          <a:blip r:embed="rId6" cstate="print">
            <a:extLst/>
          </a:blip>
          <a:srcRect/>
          <a:stretch>
            <a:fillRect/>
          </a:stretch>
        </p:blipFill>
        <p:spPr bwMode="auto">
          <a:xfrm>
            <a:off x="152400" y="4544821"/>
            <a:ext cx="3104412" cy="2057473"/>
          </a:xfrm>
          <a:prstGeom prst="roundRect">
            <a:avLst>
              <a:gd name="adj" fmla="val 4167"/>
            </a:avLst>
          </a:prstGeom>
          <a:solidFill>
            <a:srgbClr val="FFFFFF"/>
          </a:solidFill>
          <a:ln w="6350" cap="sq">
            <a:solidFill>
              <a:srgbClr val="5757BD"/>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p:spPr>
      </p:pic>
      <p:sp>
        <p:nvSpPr>
          <p:cNvPr id="12" name="矩形: 圆角 11">
            <a:extLst>
              <a:ext uri="{FF2B5EF4-FFF2-40B4-BE49-F238E27FC236}"/>
            </a:extLst>
          </p:cNvPr>
          <p:cNvSpPr/>
          <p:nvPr/>
        </p:nvSpPr>
        <p:spPr>
          <a:xfrm>
            <a:off x="899160" y="1136928"/>
            <a:ext cx="7254240" cy="1191816"/>
          </a:xfrm>
          <a:prstGeom prst="roundRect">
            <a:avLst/>
          </a:prstGeom>
          <a:solidFill>
            <a:schemeClr val="accent6">
              <a:lumMod val="60000"/>
              <a:lumOff val="40000"/>
            </a:schemeClr>
          </a:solidFill>
          <a:effectLst>
            <a:outerShdw blurRad="50800" dist="38100" dir="2700000" algn="tl" rotWithShape="0">
              <a:prstClr val="black">
                <a:alpha val="40000"/>
              </a:prstClr>
            </a:outerShdw>
          </a:effectLst>
          <a:scene3d>
            <a:camera prst="orthographicFront"/>
            <a:lightRig rig="threePt" dir="t"/>
          </a:scene3d>
          <a:sp3d>
            <a:bevelT/>
          </a:sp3d>
        </p:spPr>
        <p:txBody>
          <a:bodyPr>
            <a:spAutoFit/>
          </a:bodyPr>
          <a:lstStyle/>
          <a:p>
            <a:pPr algn="ctr">
              <a:defRPr/>
            </a:pPr>
            <a:r>
              <a:rPr lang="zh-CN" altLang="en-US" sz="3200" b="1" dirty="0">
                <a:ln w="3175">
                  <a:solidFill>
                    <a:srgbClr val="0070C0"/>
                  </a:solidFill>
                </a:ln>
                <a:solidFill>
                  <a:schemeClr val="bg1"/>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cs typeface="Times New Roman" panose="02020603050405020304" pitchFamily="18" charset="0"/>
              </a:rPr>
              <a:t>中国环形正负电子对撞机</a:t>
            </a:r>
            <a:r>
              <a:rPr lang="en-US" altLang="zh-CN" sz="3200" b="1" dirty="0">
                <a:ln w="3175">
                  <a:solidFill>
                    <a:srgbClr val="0070C0"/>
                  </a:solidFill>
                </a:ln>
                <a:solidFill>
                  <a:schemeClr val="bg1"/>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cs typeface="Times New Roman" panose="02020603050405020304" pitchFamily="18" charset="0"/>
              </a:rPr>
              <a:t>(CEPC)</a:t>
            </a:r>
          </a:p>
          <a:p>
            <a:pPr algn="ctr">
              <a:defRPr/>
            </a:pPr>
            <a:r>
              <a:rPr lang="zh-CN" altLang="en-US" sz="3200" b="1" dirty="0">
                <a:ln w="3175">
                  <a:solidFill>
                    <a:srgbClr val="0070C0"/>
                  </a:solidFill>
                </a:ln>
                <a:solidFill>
                  <a:schemeClr val="bg1"/>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cs typeface="Times New Roman" panose="02020603050405020304" pitchFamily="18" charset="0"/>
              </a:rPr>
              <a:t>电磁量能器关键技术预研</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6" presetClass="entr" presetSubtype="21" fill="hold" nodeType="withEffect">
                                  <p:stCondLst>
                                    <p:cond delay="0"/>
                                  </p:stCondLst>
                                  <p:childTnLst>
                                    <p:set>
                                      <p:cBhvr>
                                        <p:cTn id="17" dur="1" fill="hold">
                                          <p:stCondLst>
                                            <p:cond delay="0"/>
                                          </p:stCondLst>
                                        </p:cTn>
                                        <p:tgtEl>
                                          <p:spTgt spid="16405"/>
                                        </p:tgtEl>
                                        <p:attrNameLst>
                                          <p:attrName>style.visibility</p:attrName>
                                        </p:attrNameLst>
                                      </p:cBhvr>
                                      <p:to>
                                        <p:strVal val="visible"/>
                                      </p:to>
                                    </p:set>
                                    <p:animEffect transition="in" filter="barn(inVertical)">
                                      <p:cBhvr>
                                        <p:cTn id="18" dur="500"/>
                                        <p:tgtEl>
                                          <p:spTgt spid="1640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22" presetClass="entr" presetSubtype="4" fill="hold" nodeType="withEffect">
                                  <p:stCondLst>
                                    <p:cond delay="0"/>
                                  </p:stCondLst>
                                  <p:childTnLst>
                                    <p:set>
                                      <p:cBhvr>
                                        <p:cTn id="30" dur="1" fill="hold">
                                          <p:stCondLst>
                                            <p:cond delay="0"/>
                                          </p:stCondLst>
                                        </p:cTn>
                                        <p:tgtEl>
                                          <p:spTgt spid="16406"/>
                                        </p:tgtEl>
                                        <p:attrNameLst>
                                          <p:attrName>style.visibility</p:attrName>
                                        </p:attrNameLst>
                                      </p:cBhvr>
                                      <p:to>
                                        <p:strVal val="visible"/>
                                      </p:to>
                                    </p:set>
                                    <p:animEffect transition="in" filter="wipe(down)">
                                      <p:cBhvr>
                                        <p:cTn id="31" dur="500"/>
                                        <p:tgtEl>
                                          <p:spTgt spid="164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7" descr="PPT内页(红)副本1">
            <a:extLst>
              <a:ext uri="{FF2B5EF4-FFF2-40B4-BE49-F238E27FC236}"/>
            </a:extLst>
          </p:cNvPr>
          <p:cNvPicPr>
            <a:picLocks noChangeAspect="1" noChangeArrowheads="1"/>
          </p:cNvPicPr>
          <p:nvPr/>
        </p:nvPicPr>
        <p:blipFill>
          <a:blip r:embed="rId3" cstate="print">
            <a:duotone>
              <a:schemeClr val="accent2">
                <a:shade val="45000"/>
                <a:satMod val="135000"/>
              </a:schemeClr>
              <a:prstClr val="white"/>
            </a:duotone>
            <a:extLst/>
          </a:blip>
          <a:srcRect/>
          <a:stretch>
            <a:fillRect/>
          </a:stretch>
        </p:blipFill>
        <p:spPr bwMode="auto">
          <a:xfrm>
            <a:off x="0" y="0"/>
            <a:ext cx="9144000" cy="990600"/>
          </a:xfrm>
          <a:prstGeom prst="rect">
            <a:avLst/>
          </a:prstGeom>
          <a:noFill/>
          <a:ln>
            <a:noFill/>
          </a:ln>
          <a:extLst/>
        </p:spPr>
      </p:pic>
      <p:sp>
        <p:nvSpPr>
          <p:cNvPr id="18435" name="Rectangle 8"/>
          <p:cNvSpPr txBox="1">
            <a:spLocks noChangeArrowheads="1"/>
          </p:cNvSpPr>
          <p:nvPr/>
        </p:nvSpPr>
        <p:spPr bwMode="auto">
          <a:xfrm>
            <a:off x="0" y="0"/>
            <a:ext cx="914400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4000">
                <a:solidFill>
                  <a:schemeClr val="bg1"/>
                </a:solidFill>
                <a:latin typeface="华文行楷" panose="02010800040101010101" pitchFamily="2" charset="-122"/>
                <a:ea typeface="华文行楷" panose="02010800040101010101" pitchFamily="2" charset="-122"/>
              </a:rPr>
              <a:t>学术论文 </a:t>
            </a:r>
            <a:r>
              <a:rPr lang="en-US" altLang="zh-CN" sz="4000">
                <a:solidFill>
                  <a:schemeClr val="bg1"/>
                </a:solidFill>
                <a:latin typeface="华文行楷" panose="02010800040101010101" pitchFamily="2" charset="-122"/>
                <a:ea typeface="华文行楷" panose="02010800040101010101" pitchFamily="2" charset="-122"/>
              </a:rPr>
              <a:t>&amp; </a:t>
            </a:r>
            <a:r>
              <a:rPr lang="zh-CN" altLang="en-US" sz="4000">
                <a:solidFill>
                  <a:schemeClr val="bg1"/>
                </a:solidFill>
                <a:latin typeface="华文行楷" panose="02010800040101010101" pitchFamily="2" charset="-122"/>
                <a:ea typeface="华文行楷" panose="02010800040101010101" pitchFamily="2" charset="-122"/>
              </a:rPr>
              <a:t>参加会议</a:t>
            </a:r>
            <a:endParaRPr lang="en-US" altLang="ko-KR" sz="4000">
              <a:solidFill>
                <a:schemeClr val="bg1"/>
              </a:solidFill>
              <a:latin typeface="华文行楷" panose="02010800040101010101" pitchFamily="2" charset="-122"/>
              <a:ea typeface="华文行楷" panose="02010800040101010101" pitchFamily="2" charset="-122"/>
            </a:endParaRPr>
          </a:p>
        </p:txBody>
      </p:sp>
      <p:sp>
        <p:nvSpPr>
          <p:cNvPr id="7" name="TextBox 24">
            <a:extLst>
              <a:ext uri="{FF2B5EF4-FFF2-40B4-BE49-F238E27FC236}"/>
            </a:extLst>
          </p:cNvPr>
          <p:cNvSpPr txBox="1"/>
          <p:nvPr/>
        </p:nvSpPr>
        <p:spPr>
          <a:xfrm>
            <a:off x="685801" y="1662495"/>
            <a:ext cx="7848600" cy="1736646"/>
          </a:xfrm>
          <a:prstGeom prst="roundRect">
            <a:avLst/>
          </a:prstGeom>
          <a:noFill/>
          <a:ln w="53975">
            <a:solidFill>
              <a:srgbClr val="4344A8"/>
            </a:solidFill>
          </a:ln>
          <a:effectLst>
            <a:softEdge rad="12700"/>
          </a:effectLst>
        </p:spPr>
        <p:style>
          <a:lnRef idx="1">
            <a:schemeClr val="accent3"/>
          </a:lnRef>
          <a:fillRef idx="3">
            <a:schemeClr val="accent3"/>
          </a:fillRef>
          <a:effectRef idx="2">
            <a:schemeClr val="accent3"/>
          </a:effectRef>
          <a:fontRef idx="minor">
            <a:schemeClr val="lt1"/>
          </a:fontRef>
        </p:style>
        <p:txBody>
          <a:bodyPr>
            <a:spAutoFit/>
          </a:bodyPr>
          <a:lstStyle>
            <a:defPPr>
              <a:defRPr lang="zh-CN"/>
            </a:defPPr>
            <a:lvl1pPr marL="285750" indent="-285750">
              <a:buFont typeface="Wingdings" panose="05000000000000000000" pitchFamily="2" charset="2"/>
              <a:buChar char="ü"/>
              <a:defRPr b="1">
                <a:solidFill>
                  <a:srgbClr val="002060"/>
                </a:solidFill>
                <a:latin typeface="Times New Roman" panose="02020603050405020304" pitchFamily="18" charset="0"/>
                <a:ea typeface="楷体" panose="02010609060101010101" pitchFamily="49" charset="-122"/>
                <a:cs typeface="Times New Roman" panose="02020603050405020304" pitchFamily="18" charset="0"/>
              </a:defRPr>
            </a:lvl1pPr>
          </a:lstStyle>
          <a:p>
            <a:pPr marL="342900" indent="-342900">
              <a:buFont typeface="+mj-lt"/>
              <a:buAutoNum type="arabicPeriod"/>
              <a:defRPr/>
            </a:pPr>
            <a:r>
              <a:rPr lang="en-US" altLang="zh-CN" sz="1600" i="1" dirty="0"/>
              <a:t>Ma </a:t>
            </a:r>
            <a:r>
              <a:rPr lang="en-US" altLang="zh-CN" sz="1600" i="1" dirty="0" err="1"/>
              <a:t>Siyuan</a:t>
            </a:r>
            <a:r>
              <a:rPr lang="en-US" altLang="zh-CN" sz="1600" i="1" dirty="0"/>
              <a:t>, </a:t>
            </a:r>
            <a:r>
              <a:rPr lang="en-US" altLang="zh-CN" sz="1600" b="0" dirty="0"/>
              <a:t>Feng </a:t>
            </a:r>
            <a:r>
              <a:rPr lang="en-US" altLang="zh-CN" sz="1600" b="0" dirty="0" err="1"/>
              <a:t>Changqing</a:t>
            </a:r>
            <a:r>
              <a:rPr lang="en-US" altLang="zh-CN" sz="1600" b="0" dirty="0"/>
              <a:t>, et al. A portable readout system for Micro-pattern Gas Detectors and Scintillation Detectors[J]. Springer Proceedings in Physics. (</a:t>
            </a:r>
            <a:r>
              <a:rPr lang="zh-CN" altLang="zh-CN" sz="1600" b="0" dirty="0"/>
              <a:t>已接收</a:t>
            </a:r>
            <a:r>
              <a:rPr lang="en-US" altLang="zh-CN" sz="1600" b="0" dirty="0"/>
              <a:t>)</a:t>
            </a:r>
          </a:p>
          <a:p>
            <a:pPr marL="342900" indent="-342900">
              <a:buFont typeface="+mj-lt"/>
              <a:buAutoNum type="arabicPeriod"/>
              <a:defRPr/>
            </a:pPr>
            <a:r>
              <a:rPr lang="en-US" altLang="zh-CN" sz="1600" b="0" dirty="0"/>
              <a:t>Liu Shubin, </a:t>
            </a:r>
            <a:r>
              <a:rPr lang="en-US" altLang="zh-CN" sz="1600" i="1" dirty="0"/>
              <a:t>Ma </a:t>
            </a:r>
            <a:r>
              <a:rPr lang="en-US" altLang="zh-CN" sz="1600" i="1" dirty="0" err="1"/>
              <a:t>Siyuan</a:t>
            </a:r>
            <a:r>
              <a:rPr lang="en-US" altLang="zh-CN" sz="1600" b="0" dirty="0"/>
              <a:t>, et al. An extensible induced position encoding readout method for Micro-pattern Gas Detectors[J]. IEEE. Transactions on Nuclear Science. (</a:t>
            </a:r>
            <a:r>
              <a:rPr lang="zh-CN" altLang="zh-CN" sz="1600" b="0" dirty="0"/>
              <a:t>终审</a:t>
            </a:r>
            <a:r>
              <a:rPr lang="en-US" altLang="zh-CN" sz="1600" b="0" dirty="0"/>
              <a:t>)</a:t>
            </a:r>
          </a:p>
          <a:p>
            <a:pPr marL="342900" indent="-342900">
              <a:buFont typeface="+mj-lt"/>
              <a:buAutoNum type="arabicPeriod"/>
              <a:defRPr/>
            </a:pPr>
            <a:r>
              <a:rPr lang="zh-CN" altLang="zh-CN" sz="1600" i="1" dirty="0"/>
              <a:t>马思源</a:t>
            </a:r>
            <a:r>
              <a:rPr lang="en-US" altLang="zh-CN" sz="1600" b="0" dirty="0"/>
              <a:t>, </a:t>
            </a:r>
            <a:r>
              <a:rPr lang="zh-CN" altLang="zh-CN" sz="1600" b="0" dirty="0"/>
              <a:t>封常青</a:t>
            </a:r>
            <a:r>
              <a:rPr lang="en-US" altLang="zh-CN" sz="1600" b="0" dirty="0"/>
              <a:t>, </a:t>
            </a:r>
            <a:r>
              <a:rPr lang="zh-CN" altLang="zh-CN" sz="1600" b="0" dirty="0"/>
              <a:t>沈仲弢</a:t>
            </a:r>
            <a:r>
              <a:rPr lang="en-US" altLang="zh-CN" sz="1600" b="0" dirty="0"/>
              <a:t>, </a:t>
            </a:r>
            <a:r>
              <a:rPr lang="zh-CN" altLang="zh-CN" sz="1600" b="0" dirty="0"/>
              <a:t>等</a:t>
            </a:r>
            <a:r>
              <a:rPr lang="en-US" altLang="zh-CN" sz="1600" b="0" dirty="0"/>
              <a:t>. </a:t>
            </a:r>
            <a:r>
              <a:rPr lang="zh-CN" altLang="zh-CN" sz="1600" b="0" dirty="0"/>
              <a:t>暗物质粒子探测卫星</a:t>
            </a:r>
            <a:r>
              <a:rPr lang="en-US" altLang="zh-CN" sz="1600" b="0" dirty="0"/>
              <a:t> BGO </a:t>
            </a:r>
            <a:r>
              <a:rPr lang="zh-CN" altLang="zh-CN" sz="1600" b="0" dirty="0"/>
              <a:t>量能器地面自动化测试软件</a:t>
            </a:r>
            <a:r>
              <a:rPr lang="en-US" altLang="zh-CN" sz="1600" b="0" dirty="0"/>
              <a:t>[J]. </a:t>
            </a:r>
            <a:r>
              <a:rPr lang="zh-CN" altLang="zh-CN" sz="1600" b="0" dirty="0"/>
              <a:t>核技术</a:t>
            </a:r>
            <a:r>
              <a:rPr lang="en-US" altLang="zh-CN" sz="1600" b="0" dirty="0"/>
              <a:t>, 2015, 38(12): 120403-120403</a:t>
            </a:r>
            <a:endParaRPr lang="zh-CN" altLang="en-US" sz="1600" b="0" dirty="0"/>
          </a:p>
        </p:txBody>
      </p:sp>
      <p:sp>
        <p:nvSpPr>
          <p:cNvPr id="11" name="TextBox 24">
            <a:extLst>
              <a:ext uri="{FF2B5EF4-FFF2-40B4-BE49-F238E27FC236}"/>
            </a:extLst>
          </p:cNvPr>
          <p:cNvSpPr txBox="1"/>
          <p:nvPr/>
        </p:nvSpPr>
        <p:spPr>
          <a:xfrm>
            <a:off x="3226865" y="3459268"/>
            <a:ext cx="5307535" cy="1191816"/>
          </a:xfrm>
          <a:prstGeom prst="roundRect">
            <a:avLst/>
          </a:prstGeom>
          <a:noFill/>
          <a:ln w="53975">
            <a:solidFill>
              <a:srgbClr val="4344A8"/>
            </a:solidFill>
          </a:ln>
          <a:effectLst>
            <a:softEdge rad="12700"/>
          </a:effectLst>
        </p:spPr>
        <p:style>
          <a:lnRef idx="1">
            <a:schemeClr val="accent3"/>
          </a:lnRef>
          <a:fillRef idx="3">
            <a:schemeClr val="accent3"/>
          </a:fillRef>
          <a:effectRef idx="2">
            <a:schemeClr val="accent3"/>
          </a:effectRef>
          <a:fontRef idx="minor">
            <a:schemeClr val="lt1"/>
          </a:fontRef>
        </p:style>
        <p:txBody>
          <a:bodyPr anchor="ctr">
            <a:spAutoFit/>
          </a:bodyPr>
          <a:lstStyle>
            <a:defPPr>
              <a:defRPr lang="zh-CN"/>
            </a:defPPr>
            <a:lvl1pPr marL="342900" indent="-342900">
              <a:buFont typeface="+mj-lt"/>
              <a:buAutoNum type="arabicPeriod"/>
              <a:defRPr sz="1600" b="0">
                <a:solidFill>
                  <a:srgbClr val="002060"/>
                </a:solidFill>
                <a:latin typeface="Times New Roman" panose="02020603050405020304" pitchFamily="18" charset="0"/>
                <a:ea typeface="楷体" panose="02010609060101010101" pitchFamily="49" charset="-122"/>
                <a:cs typeface="Times New Roman" panose="02020603050405020304" pitchFamily="18" charset="0"/>
              </a:defRPr>
            </a:lvl1pPr>
          </a:lstStyle>
          <a:p>
            <a:pPr>
              <a:defRPr/>
            </a:pPr>
            <a:r>
              <a:rPr lang="en-US" altLang="zh-CN" dirty="0"/>
              <a:t>20th IEEE Real Time Conference (</a:t>
            </a:r>
            <a:r>
              <a:rPr lang="en-US" altLang="zh-CN" b="1" dirty="0"/>
              <a:t>RT2016</a:t>
            </a:r>
            <a:r>
              <a:rPr lang="en-US" altLang="zh-CN" dirty="0"/>
              <a:t>) </a:t>
            </a:r>
            <a:r>
              <a:rPr lang="en-US" altLang="zh-CN" dirty="0" smtClean="0"/>
              <a:t>- </a:t>
            </a:r>
            <a:r>
              <a:rPr lang="en-US" altLang="zh-CN" dirty="0"/>
              <a:t>Padova</a:t>
            </a:r>
          </a:p>
          <a:p>
            <a:pPr>
              <a:defRPr/>
            </a:pPr>
            <a:r>
              <a:rPr lang="en-US" altLang="zh-CN" dirty="0"/>
              <a:t>International Conference on Technology and </a:t>
            </a:r>
            <a:r>
              <a:rPr lang="en-US" altLang="zh-CN" dirty="0" err="1"/>
              <a:t>Instrumentaion</a:t>
            </a:r>
            <a:r>
              <a:rPr lang="en-US" altLang="zh-CN" dirty="0"/>
              <a:t> in Particle Physics (</a:t>
            </a:r>
            <a:r>
              <a:rPr lang="en-US" altLang="zh-CN" b="1" dirty="0"/>
              <a:t>TIPP2017</a:t>
            </a:r>
            <a:r>
              <a:rPr lang="en-US" altLang="zh-CN" dirty="0"/>
              <a:t>) </a:t>
            </a:r>
            <a:r>
              <a:rPr lang="en-US" altLang="zh-CN" dirty="0" smtClean="0"/>
              <a:t>-Beijing</a:t>
            </a:r>
            <a:endParaRPr lang="en-US" altLang="zh-CN" dirty="0"/>
          </a:p>
          <a:p>
            <a:pPr>
              <a:defRPr/>
            </a:pPr>
            <a:r>
              <a:rPr lang="zh-CN" altLang="en-US" dirty="0"/>
              <a:t>第六届全国微结构气体探测器研讨会 </a:t>
            </a:r>
            <a:r>
              <a:rPr lang="en-US" altLang="zh-CN" dirty="0"/>
              <a:t>– </a:t>
            </a:r>
            <a:r>
              <a:rPr lang="zh-CN" altLang="en-US" dirty="0"/>
              <a:t>北京</a:t>
            </a:r>
            <a:endParaRPr lang="en-US" altLang="zh-CN" dirty="0"/>
          </a:p>
        </p:txBody>
      </p:sp>
      <p:pic>
        <p:nvPicPr>
          <p:cNvPr id="18445" name="图片 4">
            <a:extLst>
              <a:ext uri="{FF2B5EF4-FFF2-40B4-BE49-F238E27FC236}"/>
            </a:extLst>
          </p:cNvPr>
          <p:cNvPicPr>
            <a:picLocks noChangeAspect="1"/>
          </p:cNvPicPr>
          <p:nvPr/>
        </p:nvPicPr>
        <p:blipFill>
          <a:blip r:embed="rId4" cstate="print">
            <a:extLst/>
          </a:blip>
          <a:srcRect/>
          <a:stretch>
            <a:fillRect/>
          </a:stretch>
        </p:blipFill>
        <p:spPr bwMode="auto">
          <a:xfrm>
            <a:off x="3291281" y="4714379"/>
            <a:ext cx="3048000" cy="2038048"/>
          </a:xfrm>
          <a:prstGeom prst="roundRect">
            <a:avLst>
              <a:gd name="adj" fmla="val 4167"/>
            </a:avLst>
          </a:prstGeom>
          <a:solidFill>
            <a:srgbClr val="FFFFFF"/>
          </a:solidFill>
          <a:ln w="6350" cap="sq">
            <a:solidFill>
              <a:srgbClr val="5757BD"/>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p:spPr>
      </p:pic>
      <p:pic>
        <p:nvPicPr>
          <p:cNvPr id="2" name="图片 1">
            <a:extLst>
              <a:ext uri="{FF2B5EF4-FFF2-40B4-BE49-F238E27FC236}"/>
            </a:extLst>
          </p:cNvPr>
          <p:cNvPicPr>
            <a:picLocks noChangeAspect="1"/>
          </p:cNvPicPr>
          <p:nvPr/>
        </p:nvPicPr>
        <p:blipFill>
          <a:blip r:embed="rId5" cstate="print"/>
          <a:stretch>
            <a:fillRect/>
          </a:stretch>
        </p:blipFill>
        <p:spPr>
          <a:xfrm>
            <a:off x="6705600" y="4724005"/>
            <a:ext cx="1718869" cy="2037600"/>
          </a:xfrm>
          <a:prstGeom prst="roundRect">
            <a:avLst>
              <a:gd name="adj" fmla="val 4167"/>
            </a:avLst>
          </a:prstGeom>
          <a:solidFill>
            <a:srgbClr val="FFFFFF"/>
          </a:solidFill>
          <a:ln w="6350" cap="sq">
            <a:solidFill>
              <a:srgbClr val="5757BD"/>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3" name="图片 2">
            <a:extLst>
              <a:ext uri="{FF2B5EF4-FFF2-40B4-BE49-F238E27FC236}"/>
            </a:extLst>
          </p:cNvPr>
          <p:cNvPicPr>
            <a:picLocks noChangeAspect="1"/>
          </p:cNvPicPr>
          <p:nvPr/>
        </p:nvPicPr>
        <p:blipFill>
          <a:blip r:embed="rId6" cstate="print"/>
          <a:stretch>
            <a:fillRect/>
          </a:stretch>
        </p:blipFill>
        <p:spPr>
          <a:xfrm>
            <a:off x="685801" y="4199237"/>
            <a:ext cx="2120601" cy="2553190"/>
          </a:xfrm>
          <a:prstGeom prst="roundRect">
            <a:avLst>
              <a:gd name="adj" fmla="val 4167"/>
            </a:avLst>
          </a:prstGeom>
          <a:solidFill>
            <a:srgbClr val="FFFFFF"/>
          </a:solidFill>
          <a:ln w="6350" cap="sq">
            <a:solidFill>
              <a:srgbClr val="5757BD"/>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2" name="矩形: 圆角 11">
            <a:extLst>
              <a:ext uri="{FF2B5EF4-FFF2-40B4-BE49-F238E27FC236}"/>
            </a:extLst>
          </p:cNvPr>
          <p:cNvSpPr/>
          <p:nvPr/>
        </p:nvSpPr>
        <p:spPr>
          <a:xfrm>
            <a:off x="544428" y="1037234"/>
            <a:ext cx="2270603" cy="578882"/>
          </a:xfrm>
          <a:prstGeom prst="roundRect">
            <a:avLst/>
          </a:prstGeom>
          <a:solidFill>
            <a:schemeClr val="accent6">
              <a:lumMod val="60000"/>
              <a:lumOff val="40000"/>
            </a:schemeClr>
          </a:solidFill>
          <a:effectLst>
            <a:outerShdw blurRad="50800" dist="38100" dir="2700000" algn="tl" rotWithShape="0">
              <a:prstClr val="black">
                <a:alpha val="40000"/>
              </a:prstClr>
            </a:outerShdw>
          </a:effectLst>
          <a:scene3d>
            <a:camera prst="orthographicFront"/>
            <a:lightRig rig="threePt" dir="t"/>
          </a:scene3d>
          <a:sp3d>
            <a:bevelT/>
          </a:sp3d>
        </p:spPr>
        <p:txBody>
          <a:bodyPr>
            <a:spAutoFit/>
          </a:bodyPr>
          <a:lstStyle/>
          <a:p>
            <a:pPr algn="ctr">
              <a:defRPr/>
            </a:pPr>
            <a:r>
              <a:rPr lang="zh-CN" altLang="en-US" sz="2800" b="1" dirty="0">
                <a:ln w="3175">
                  <a:solidFill>
                    <a:srgbClr val="0070C0"/>
                  </a:solidFill>
                </a:ln>
                <a:solidFill>
                  <a:schemeClr val="bg1"/>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cs typeface="Times New Roman" panose="02020603050405020304" pitchFamily="18" charset="0"/>
              </a:rPr>
              <a:t>学术论文</a:t>
            </a:r>
          </a:p>
        </p:txBody>
      </p:sp>
      <p:sp>
        <p:nvSpPr>
          <p:cNvPr id="13" name="矩形: 圆角 12">
            <a:extLst>
              <a:ext uri="{FF2B5EF4-FFF2-40B4-BE49-F238E27FC236}"/>
            </a:extLst>
          </p:cNvPr>
          <p:cNvSpPr/>
          <p:nvPr/>
        </p:nvSpPr>
        <p:spPr>
          <a:xfrm>
            <a:off x="544428" y="3488593"/>
            <a:ext cx="2270603" cy="578882"/>
          </a:xfrm>
          <a:prstGeom prst="roundRect">
            <a:avLst/>
          </a:prstGeom>
          <a:solidFill>
            <a:schemeClr val="accent6">
              <a:lumMod val="60000"/>
              <a:lumOff val="40000"/>
            </a:schemeClr>
          </a:solidFill>
          <a:effectLst>
            <a:outerShdw blurRad="50800" dist="38100" dir="2700000" algn="tl" rotWithShape="0">
              <a:prstClr val="black">
                <a:alpha val="40000"/>
              </a:prstClr>
            </a:outerShdw>
          </a:effectLst>
          <a:scene3d>
            <a:camera prst="orthographicFront"/>
            <a:lightRig rig="threePt" dir="t"/>
          </a:scene3d>
          <a:sp3d>
            <a:bevelT/>
          </a:sp3d>
        </p:spPr>
        <p:txBody>
          <a:bodyPr>
            <a:spAutoFit/>
          </a:bodyPr>
          <a:lstStyle/>
          <a:p>
            <a:pPr algn="ctr">
              <a:defRPr/>
            </a:pPr>
            <a:r>
              <a:rPr lang="zh-CN" altLang="en-US" sz="2800" b="1" dirty="0">
                <a:ln w="3175">
                  <a:solidFill>
                    <a:srgbClr val="0070C0"/>
                  </a:solidFill>
                </a:ln>
                <a:solidFill>
                  <a:schemeClr val="bg1"/>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cs typeface="Times New Roman" panose="02020603050405020304" pitchFamily="18" charset="0"/>
              </a:rPr>
              <a:t>参加会议</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par>
                                <p:cTn id="13" presetID="22" presetClass="entr" presetSubtype="8" fill="hold" nodeType="withEffect">
                                  <p:stCondLst>
                                    <p:cond delay="50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par>
                                <p:cTn id="16" presetID="2" presetClass="entr" presetSubtype="8"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0-#ppt_w/2"/>
                                          </p:val>
                                        </p:tav>
                                        <p:tav tm="100000">
                                          <p:val>
                                            <p:strVal val="#ppt_x"/>
                                          </p:val>
                                        </p:tav>
                                      </p:tavLst>
                                    </p:anim>
                                    <p:anim calcmode="lin" valueType="num">
                                      <p:cBhvr additive="base">
                                        <p:cTn id="19" dur="500" fill="hold"/>
                                        <p:tgtEl>
                                          <p:spTgt spid="3"/>
                                        </p:tgtEl>
                                        <p:attrNameLst>
                                          <p:attrName>ppt_y</p:attrName>
                                        </p:attrNameLst>
                                      </p:cBhvr>
                                      <p:tavLst>
                                        <p:tav tm="0">
                                          <p:val>
                                            <p:strVal val="#ppt_y"/>
                                          </p:val>
                                        </p:tav>
                                        <p:tav tm="100000">
                                          <p:val>
                                            <p:strVal val="#ppt_y"/>
                                          </p:val>
                                        </p:tav>
                                      </p:tavLst>
                                    </p:anim>
                                  </p:childTnLst>
                                </p:cTn>
                              </p:par>
                            </p:childTnLst>
                          </p:cTn>
                        </p:par>
                        <p:par>
                          <p:cTn id="20" fill="hold" nodeType="afterGroup">
                            <p:stCondLst>
                              <p:cond delay="1000"/>
                            </p:stCondLst>
                            <p:childTnLst>
                              <p:par>
                                <p:cTn id="21" presetID="2" presetClass="entr" presetSubtype="4" fill="hold" nodeType="afterEffect">
                                  <p:stCondLst>
                                    <p:cond delay="0"/>
                                  </p:stCondLst>
                                  <p:childTnLst>
                                    <p:set>
                                      <p:cBhvr>
                                        <p:cTn id="22" dur="1" fill="hold">
                                          <p:stCondLst>
                                            <p:cond delay="0"/>
                                          </p:stCondLst>
                                        </p:cTn>
                                        <p:tgtEl>
                                          <p:spTgt spid="18445"/>
                                        </p:tgtEl>
                                        <p:attrNameLst>
                                          <p:attrName>style.visibility</p:attrName>
                                        </p:attrNameLst>
                                      </p:cBhvr>
                                      <p:to>
                                        <p:strVal val="visible"/>
                                      </p:to>
                                    </p:set>
                                    <p:anim calcmode="lin" valueType="num">
                                      <p:cBhvr additive="base">
                                        <p:cTn id="23" dur="500" fill="hold"/>
                                        <p:tgtEl>
                                          <p:spTgt spid="18445"/>
                                        </p:tgtEl>
                                        <p:attrNameLst>
                                          <p:attrName>ppt_x</p:attrName>
                                        </p:attrNameLst>
                                      </p:cBhvr>
                                      <p:tavLst>
                                        <p:tav tm="0">
                                          <p:val>
                                            <p:strVal val="#ppt_x"/>
                                          </p:val>
                                        </p:tav>
                                        <p:tav tm="100000">
                                          <p:val>
                                            <p:strVal val="#ppt_x"/>
                                          </p:val>
                                        </p:tav>
                                      </p:tavLst>
                                    </p:anim>
                                    <p:anim calcmode="lin" valueType="num">
                                      <p:cBhvr additive="base">
                                        <p:cTn id="24" dur="500" fill="hold"/>
                                        <p:tgtEl>
                                          <p:spTgt spid="18445"/>
                                        </p:tgtEl>
                                        <p:attrNameLst>
                                          <p:attrName>ppt_y</p:attrName>
                                        </p:attrNameLst>
                                      </p:cBhvr>
                                      <p:tavLst>
                                        <p:tav tm="0">
                                          <p:val>
                                            <p:strVal val="1+#ppt_h/2"/>
                                          </p:val>
                                        </p:tav>
                                        <p:tav tm="100000">
                                          <p:val>
                                            <p:strVal val="#ppt_y"/>
                                          </p:val>
                                        </p:tav>
                                      </p:tavLst>
                                    </p:anim>
                                  </p:childTnLst>
                                </p:cTn>
                              </p:par>
                            </p:childTnLst>
                          </p:cTn>
                        </p:par>
                        <p:par>
                          <p:cTn id="25" fill="hold" nodeType="afterGroup">
                            <p:stCondLst>
                              <p:cond delay="1500"/>
                            </p:stCondLst>
                            <p:childTnLst>
                              <p:par>
                                <p:cTn id="26" presetID="2" presetClass="entr" presetSubtype="2"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additive="base">
                                        <p:cTn id="28" dur="500" fill="hold"/>
                                        <p:tgtEl>
                                          <p:spTgt spid="2"/>
                                        </p:tgtEl>
                                        <p:attrNameLst>
                                          <p:attrName>ppt_x</p:attrName>
                                        </p:attrNameLst>
                                      </p:cBhvr>
                                      <p:tavLst>
                                        <p:tav tm="0">
                                          <p:val>
                                            <p:strVal val="1+#ppt_w/2"/>
                                          </p:val>
                                        </p:tav>
                                        <p:tav tm="100000">
                                          <p:val>
                                            <p:strVal val="#ppt_x"/>
                                          </p:val>
                                        </p:tav>
                                      </p:tavLst>
                                    </p:anim>
                                    <p:anim calcmode="lin" valueType="num">
                                      <p:cBhvr additive="base">
                                        <p:cTn id="29"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5">
            <a:extLst>
              <a:ext uri="{FF2B5EF4-FFF2-40B4-BE49-F238E27FC236}"/>
            </a:extLst>
          </p:cNvPr>
          <p:cNvPicPr>
            <a:picLocks noChangeAspect="1"/>
          </p:cNvPicPr>
          <p:nvPr/>
        </p:nvPicPr>
        <p:blipFill>
          <a:blip r:embed="rId3" cstate="print">
            <a:extLst/>
          </a:blip>
          <a:srcRect/>
          <a:stretch>
            <a:fillRect/>
          </a:stretch>
        </p:blipFill>
        <p:spPr bwMode="auto">
          <a:xfrm>
            <a:off x="-268060" y="4222105"/>
            <a:ext cx="3468460" cy="1950095"/>
          </a:xfrm>
          <a:prstGeom prst="rect">
            <a:avLst/>
          </a:prstGeom>
          <a:ln>
            <a:noFill/>
          </a:ln>
          <a:effectLst>
            <a:reflection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p:spPr>
      </p:pic>
      <p:pic>
        <p:nvPicPr>
          <p:cNvPr id="20483" name="Picture 7" descr="PPT内页(红)副本1">
            <a:extLst>
              <a:ext uri="{FF2B5EF4-FFF2-40B4-BE49-F238E27FC236}"/>
            </a:extLst>
          </p:cNvPr>
          <p:cNvPicPr>
            <a:picLocks noChangeAspect="1" noChangeArrowheads="1"/>
          </p:cNvPicPr>
          <p:nvPr/>
        </p:nvPicPr>
        <p:blipFill>
          <a:blip r:embed="rId4" cstate="print">
            <a:duotone>
              <a:schemeClr val="accent2">
                <a:shade val="45000"/>
                <a:satMod val="135000"/>
              </a:schemeClr>
              <a:prstClr val="white"/>
            </a:duotone>
            <a:extLst/>
          </a:blip>
          <a:srcRect/>
          <a:stretch>
            <a:fillRect/>
          </a:stretch>
        </p:blipFill>
        <p:spPr bwMode="auto">
          <a:xfrm>
            <a:off x="0" y="0"/>
            <a:ext cx="9144000" cy="990600"/>
          </a:xfrm>
          <a:prstGeom prst="rect">
            <a:avLst/>
          </a:prstGeom>
          <a:noFill/>
          <a:ln>
            <a:noFill/>
          </a:ln>
          <a:extLst/>
        </p:spPr>
      </p:pic>
      <p:sp>
        <p:nvSpPr>
          <p:cNvPr id="20484" name="Rectangle 8"/>
          <p:cNvSpPr txBox="1">
            <a:spLocks noChangeArrowheads="1"/>
          </p:cNvSpPr>
          <p:nvPr/>
        </p:nvSpPr>
        <p:spPr bwMode="auto">
          <a:xfrm>
            <a:off x="0" y="0"/>
            <a:ext cx="9144000" cy="99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4000">
                <a:solidFill>
                  <a:schemeClr val="bg1"/>
                </a:solidFill>
                <a:latin typeface="华文行楷" panose="02010800040101010101" pitchFamily="2" charset="-122"/>
                <a:ea typeface="华文行楷" panose="02010800040101010101" pitchFamily="2" charset="-122"/>
              </a:rPr>
              <a:t>社会服务</a:t>
            </a:r>
            <a:endParaRPr lang="en-US" altLang="ko-KR" sz="4000">
              <a:solidFill>
                <a:schemeClr val="bg1"/>
              </a:solidFill>
              <a:latin typeface="华文行楷" panose="02010800040101010101" pitchFamily="2" charset="-122"/>
              <a:ea typeface="华文行楷" panose="02010800040101010101" pitchFamily="2" charset="-122"/>
            </a:endParaRPr>
          </a:p>
        </p:txBody>
      </p:sp>
      <p:grpSp>
        <p:nvGrpSpPr>
          <p:cNvPr id="20485" name="组合 4"/>
          <p:cNvGrpSpPr>
            <a:grpSpLocks/>
          </p:cNvGrpSpPr>
          <p:nvPr/>
        </p:nvGrpSpPr>
        <p:grpSpPr bwMode="auto">
          <a:xfrm>
            <a:off x="990600" y="1579563"/>
            <a:ext cx="2143125" cy="576262"/>
            <a:chOff x="348457" y="1458555"/>
            <a:chExt cx="2143125" cy="714375"/>
          </a:xfrm>
        </p:grpSpPr>
        <p:sp>
          <p:nvSpPr>
            <p:cNvPr id="35" name="圆角矩形 34">
              <a:extLst>
                <a:ext uri="{FF2B5EF4-FFF2-40B4-BE49-F238E27FC236}"/>
              </a:extLst>
            </p:cNvPr>
            <p:cNvSpPr/>
            <p:nvPr/>
          </p:nvSpPr>
          <p:spPr bwMode="auto">
            <a:xfrm>
              <a:off x="348457" y="1458555"/>
              <a:ext cx="2143125" cy="714375"/>
            </a:xfrm>
            <a:prstGeom prst="roundRect">
              <a:avLst>
                <a:gd name="adj" fmla="val 50000"/>
              </a:avLst>
            </a:prstGeom>
            <a:solidFill>
              <a:srgbClr val="4344A8"/>
            </a:solidFill>
            <a:effectLst>
              <a:glow rad="101600">
                <a:schemeClr val="accent4">
                  <a:lumMod val="50000"/>
                  <a:lumOff val="50000"/>
                  <a:alpha val="40000"/>
                </a:schemeClr>
              </a:glow>
              <a:outerShdw blurRad="50800" dist="38100" dir="2700000" algn="tl" rotWithShape="0">
                <a:schemeClr val="bg2">
                  <a:alpha val="40000"/>
                </a:schemeClr>
              </a:outerShdw>
            </a:effectLst>
            <a:scene3d>
              <a:camera prst="orthographicFront"/>
              <a:lightRig rig="threePt" dir="t"/>
            </a:scene3d>
            <a:sp3d prstMaterial="softEdge">
              <a:bevelT w="88900" h="82550"/>
              <a:bevelB/>
            </a:sp3d>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zh-CN" altLang="en-US" sz="2000" b="1" spc="5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p:txBody>
        </p:sp>
        <p:sp>
          <p:nvSpPr>
            <p:cNvPr id="36" name="TextBox 11">
              <a:extLst>
                <a:ext uri="{FF2B5EF4-FFF2-40B4-BE49-F238E27FC236}"/>
              </a:extLst>
            </p:cNvPr>
            <p:cNvSpPr txBox="1"/>
            <p:nvPr/>
          </p:nvSpPr>
          <p:spPr bwMode="auto">
            <a:xfrm>
              <a:off x="482098" y="1483169"/>
              <a:ext cx="1895841" cy="648915"/>
            </a:xfrm>
            <a:prstGeom prst="rect">
              <a:avLst/>
            </a:prstGeom>
            <a:noFill/>
          </p:spPr>
          <p:txBody>
            <a:bodyPr anchor="ctr">
              <a:spAutoFit/>
            </a:bodyPr>
            <a:lstStyle/>
            <a:p>
              <a:pPr>
                <a:defRPr/>
              </a:pPr>
              <a:r>
                <a:rPr lang="zh-CN" altLang="en-US" sz="2800" b="1" spc="50" dirty="0">
                  <a:ln w="12700" cmpd="sng">
                    <a:noFill/>
                    <a:prstDash val="solid"/>
                  </a:ln>
                  <a:solidFill>
                    <a:schemeClr val="accent6">
                      <a:tint val="1000"/>
                    </a:schemeClr>
                  </a:solidFill>
                  <a:effectLst>
                    <a:glow rad="53100">
                      <a:schemeClr val="accent6">
                        <a:satMod val="180000"/>
                        <a:alpha val="30000"/>
                      </a:schemeClr>
                    </a:glow>
                  </a:effectLst>
                  <a:latin typeface="华文行楷" pitchFamily="2" charset="-122"/>
                  <a:ea typeface="华文行楷" pitchFamily="2" charset="-122"/>
                </a:rPr>
                <a:t>班委工作</a:t>
              </a:r>
            </a:p>
          </p:txBody>
        </p:sp>
      </p:grpSp>
      <p:sp>
        <p:nvSpPr>
          <p:cNvPr id="41" name="矩形 40">
            <a:extLst>
              <a:ext uri="{FF2B5EF4-FFF2-40B4-BE49-F238E27FC236}"/>
            </a:extLst>
          </p:cNvPr>
          <p:cNvSpPr/>
          <p:nvPr/>
        </p:nvSpPr>
        <p:spPr bwMode="auto">
          <a:xfrm>
            <a:off x="2209800" y="2640013"/>
            <a:ext cx="5219700" cy="1292225"/>
          </a:xfrm>
          <a:prstGeom prst="rect">
            <a:avLst/>
          </a:prstGeom>
        </p:spPr>
        <p:txBody>
          <a:bodyPr>
            <a:spAutoFit/>
          </a:bodyPr>
          <a:lstStyle/>
          <a:p>
            <a:pPr marL="342900" indent="-342900">
              <a:buFont typeface="Wingdings" panose="05000000000000000000" pitchFamily="2" charset="2"/>
              <a:buChar char="Ø"/>
              <a:defRPr/>
            </a:pPr>
            <a:r>
              <a:rPr lang="zh-CN" altLang="en-US" sz="20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参观渡江战役纪念馆 </a:t>
            </a:r>
            <a:r>
              <a:rPr lang="en-US" altLang="zh-CN" sz="20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2014.9.27</a:t>
            </a:r>
            <a:endParaRPr lang="en-US" altLang="zh-CN" sz="20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a:buFont typeface="Wingdings" panose="05000000000000000000" pitchFamily="2" charset="2"/>
              <a:buChar char="Ø"/>
              <a:defRPr/>
            </a:pPr>
            <a:r>
              <a:rPr lang="zh-CN" altLang="en-US" sz="20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秋风送爽划龙舟</a:t>
            </a:r>
            <a:r>
              <a:rPr lang="en-US" altLang="zh-CN"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	2015.10.23</a:t>
            </a:r>
          </a:p>
          <a:p>
            <a:pPr marL="342900" indent="-342900">
              <a:buFont typeface="Wingdings" panose="05000000000000000000" pitchFamily="2" charset="2"/>
              <a:buChar char="Ø"/>
              <a:defRPr/>
            </a:pPr>
            <a:r>
              <a:rPr lang="zh-CN" altLang="en-US" sz="20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平安夜包饺子 </a:t>
            </a:r>
            <a:r>
              <a:rPr lang="en-US" altLang="zh-CN"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	2016.12.24</a:t>
            </a:r>
          </a:p>
          <a:p>
            <a:pPr>
              <a:defRPr/>
            </a:pPr>
            <a:r>
              <a:rPr lang="zh-CN" altLang="en-US" b="1" dirty="0">
                <a:solidFill>
                  <a:srgbClr val="000066"/>
                </a:solidFill>
                <a:latin typeface="Times New Roman" panose="02020603050405020304" pitchFamily="18" charset="0"/>
                <a:ea typeface="楷体" panose="02010609060101010101" pitchFamily="49" charset="-122"/>
                <a:cs typeface="Times New Roman" panose="02020603050405020304" pitchFamily="18" charset="0"/>
              </a:rPr>
              <a:t>    </a:t>
            </a:r>
            <a:endPar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2" name="TextBox 24">
            <a:extLst>
              <a:ext uri="{FF2B5EF4-FFF2-40B4-BE49-F238E27FC236}"/>
            </a:extLst>
          </p:cNvPr>
          <p:cNvSpPr txBox="1"/>
          <p:nvPr/>
        </p:nvSpPr>
        <p:spPr>
          <a:xfrm>
            <a:off x="3368348" y="1447800"/>
            <a:ext cx="3184852" cy="919401"/>
          </a:xfrm>
          <a:prstGeom prst="roundRect">
            <a:avLst/>
          </a:prstGeom>
          <a:solidFill>
            <a:schemeClr val="accent2">
              <a:lumMod val="20000"/>
              <a:lumOff val="80000"/>
              <a:alpha val="88000"/>
            </a:schemeClr>
          </a:solidFill>
          <a:ln w="38100">
            <a:solidFill>
              <a:schemeClr val="accent2">
                <a:lumMod val="20000"/>
                <a:lumOff val="80000"/>
              </a:schemeClr>
            </a:solidFill>
          </a:ln>
          <a:effectLst>
            <a:outerShdw blurRad="50800" dist="38100" dir="2700000" algn="tl" rotWithShape="0">
              <a:prstClr val="black">
                <a:alpha val="40000"/>
              </a:prstClr>
            </a:outerShdw>
            <a:softEdge rad="12700"/>
          </a:effectLst>
        </p:spPr>
        <p:style>
          <a:lnRef idx="1">
            <a:schemeClr val="accent3"/>
          </a:lnRef>
          <a:fillRef idx="3">
            <a:schemeClr val="accent3"/>
          </a:fillRef>
          <a:effectRef idx="2">
            <a:schemeClr val="accent3"/>
          </a:effectRef>
          <a:fontRef idx="minor">
            <a:schemeClr val="lt1"/>
          </a:fontRef>
        </p:style>
        <p:txBody>
          <a:bodyPr>
            <a:spAutoFit/>
          </a:bodyPr>
          <a:lstStyle>
            <a:defPPr>
              <a:defRPr lang="zh-CN"/>
            </a:defPPr>
            <a:lvl1pPr marL="285750" indent="-285750">
              <a:buFont typeface="Wingdings" panose="05000000000000000000" pitchFamily="2" charset="2"/>
              <a:buChar char="l"/>
              <a:defRPr b="1">
                <a:solidFill>
                  <a:srgbClr val="002060"/>
                </a:solidFill>
                <a:latin typeface="Times New Roman" panose="02020603050405020304" pitchFamily="18" charset="0"/>
                <a:ea typeface="楷体" panose="02010609060101010101" pitchFamily="49" charset="-122"/>
                <a:cs typeface="Times New Roman" panose="02020603050405020304" pitchFamily="18" charset="0"/>
              </a:defRPr>
            </a:lvl1pPr>
          </a:lstStyle>
          <a:p>
            <a:pPr>
              <a:buFont typeface="Arial" panose="020B0604020202020204" pitchFamily="34" charset="0"/>
              <a:buChar char="•"/>
              <a:defRPr/>
            </a:pPr>
            <a:r>
              <a:rPr lang="en-US" altLang="zh-CN" sz="2400" b="0" dirty="0"/>
              <a:t>13</a:t>
            </a:r>
            <a:r>
              <a:rPr lang="zh-CN" altLang="en-US" sz="2400" b="0" dirty="0"/>
              <a:t>级硕士班 </a:t>
            </a:r>
            <a:r>
              <a:rPr lang="zh-CN" altLang="en-US" sz="2400" dirty="0">
                <a:solidFill>
                  <a:srgbClr val="FF0000"/>
                </a:solidFill>
              </a:rPr>
              <a:t>班长</a:t>
            </a:r>
            <a:endParaRPr lang="en-US" altLang="zh-CN" sz="2400" dirty="0">
              <a:solidFill>
                <a:srgbClr val="FF0000"/>
              </a:solidFill>
            </a:endParaRPr>
          </a:p>
          <a:p>
            <a:pPr>
              <a:buFont typeface="Arial" panose="020B0604020202020204" pitchFamily="34" charset="0"/>
              <a:buChar char="•"/>
              <a:defRPr/>
            </a:pPr>
            <a:r>
              <a:rPr lang="en-US" altLang="zh-CN" sz="2400" b="0" dirty="0"/>
              <a:t>15</a:t>
            </a:r>
            <a:r>
              <a:rPr lang="zh-CN" altLang="en-US" sz="2400" b="0" dirty="0"/>
              <a:t>级博士班 </a:t>
            </a:r>
            <a:r>
              <a:rPr lang="zh-CN" altLang="en-US" sz="2400" dirty="0">
                <a:solidFill>
                  <a:srgbClr val="FF0000"/>
                </a:solidFill>
              </a:rPr>
              <a:t>班长</a:t>
            </a:r>
          </a:p>
        </p:txBody>
      </p:sp>
      <p:pic>
        <p:nvPicPr>
          <p:cNvPr id="20490" name="图片 1">
            <a:extLst>
              <a:ext uri="{FF2B5EF4-FFF2-40B4-BE49-F238E27FC236}"/>
            </a:extLst>
          </p:cNvPr>
          <p:cNvPicPr>
            <a:picLocks noChangeAspect="1"/>
          </p:cNvPicPr>
          <p:nvPr/>
        </p:nvPicPr>
        <p:blipFill>
          <a:blip r:embed="rId5" cstate="print">
            <a:extLst/>
          </a:blip>
          <a:srcRect/>
          <a:stretch>
            <a:fillRect/>
          </a:stretch>
        </p:blipFill>
        <p:spPr bwMode="auto">
          <a:xfrm>
            <a:off x="2895601" y="4183840"/>
            <a:ext cx="3509308" cy="19149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scene3d>
            <a:camera prst="orthographicFront"/>
            <a:lightRig rig="threePt" dir="t"/>
          </a:scene3d>
          <a:sp3d>
            <a:bevelT/>
          </a:sp3d>
          <a:extLst/>
        </p:spPr>
      </p:pic>
      <p:pic>
        <p:nvPicPr>
          <p:cNvPr id="2" name="图片 1">
            <a:extLst>
              <a:ext uri="{FF2B5EF4-FFF2-40B4-BE49-F238E27FC236}"/>
            </a:extLst>
          </p:cNvPr>
          <p:cNvPicPr>
            <a:picLocks noChangeAspect="1"/>
          </p:cNvPicPr>
          <p:nvPr/>
        </p:nvPicPr>
        <p:blipFill>
          <a:blip r:embed="rId6" cstate="print">
            <a:extLst/>
          </a:blip>
          <a:srcRect/>
          <a:stretch>
            <a:fillRect/>
          </a:stretch>
        </p:blipFill>
        <p:spPr bwMode="auto">
          <a:xfrm>
            <a:off x="5957859" y="4191000"/>
            <a:ext cx="3414741" cy="1914905"/>
          </a:xfrm>
          <a:prstGeom prst="rect">
            <a:avLst/>
          </a:prstGeom>
          <a:solidFill>
            <a:srgbClr val="FFFFFF">
              <a:shade val="85000"/>
            </a:srgbClr>
          </a:solidFill>
          <a:ln w="0">
            <a:solidFill>
              <a:schemeClr val="bg1"/>
            </a:solidFill>
            <a:miter lim="800000"/>
            <a:headEnd/>
            <a:tailEnd/>
          </a:ln>
          <a:effectLst>
            <a:outerShdw sx="1000" sy="1000" algn="tl" rotWithShape="0">
              <a:srgbClr val="000000"/>
            </a:outerShdw>
            <a:reflection stA="30000" endPos="30000" dist="5080" dir="5400000" sy="-100000" algn="bl" rotWithShape="0"/>
          </a:effectLst>
          <a:scene3d>
            <a:camera prst="perspectiveContrastingLeftFacing">
              <a:rot lat="300000" lon="2100000" rev="0"/>
            </a:camera>
            <a:lightRig rig="threePt" dir="t">
              <a:rot lat="0" lon="0" rev="10800000"/>
            </a:lightRig>
          </a:scene3d>
          <a:sp3d>
            <a:bevelT w="69850" h="63500"/>
            <a:contourClr>
              <a:schemeClr val="tx1"/>
            </a:contourClr>
          </a:sp3d>
          <a:extLst/>
        </p:spPr>
      </p:pic>
      <p:grpSp>
        <p:nvGrpSpPr>
          <p:cNvPr id="14" name="组合 7"/>
          <p:cNvGrpSpPr>
            <a:grpSpLocks/>
          </p:cNvGrpSpPr>
          <p:nvPr/>
        </p:nvGrpSpPr>
        <p:grpSpPr bwMode="auto">
          <a:xfrm>
            <a:off x="1524000" y="2362200"/>
            <a:ext cx="5888038" cy="1474788"/>
            <a:chOff x="3262880" y="1417667"/>
            <a:chExt cx="5888037" cy="1475134"/>
          </a:xfrm>
        </p:grpSpPr>
        <p:sp>
          <p:nvSpPr>
            <p:cNvPr id="20493" name="AutoShape 11"/>
            <p:cNvSpPr>
              <a:spLocks noChangeArrowheads="1"/>
            </p:cNvSpPr>
            <p:nvPr/>
          </p:nvSpPr>
          <p:spPr bwMode="gray">
            <a:xfrm>
              <a:off x="3588317" y="1567112"/>
              <a:ext cx="5562600" cy="1325689"/>
            </a:xfrm>
            <a:prstGeom prst="roundRect">
              <a:avLst>
                <a:gd name="adj" fmla="val 6903"/>
              </a:avLst>
            </a:prstGeom>
            <a:noFill/>
            <a:ln w="25400">
              <a:solidFill>
                <a:srgbClr val="4344A8"/>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en-US" altLang="zh-CN" sz="1800" b="1">
                <a:solidFill>
                  <a:srgbClr val="000066"/>
                </a:solidFill>
                <a:ea typeface="楷体" panose="02010609060101010101" pitchFamily="49" charset="-122"/>
                <a:cs typeface="Times New Roman" panose="02020603050405020304" pitchFamily="18" charset="0"/>
              </a:endParaRPr>
            </a:p>
            <a:p>
              <a:pPr>
                <a:spcBef>
                  <a:spcPct val="0"/>
                </a:spcBef>
                <a:buFontTx/>
                <a:buNone/>
              </a:pPr>
              <a:endParaRPr lang="en-US" altLang="zh-CN" sz="1800" b="1">
                <a:solidFill>
                  <a:srgbClr val="000066"/>
                </a:solidFill>
                <a:ea typeface="楷体" panose="02010609060101010101" pitchFamily="49" charset="-122"/>
                <a:cs typeface="Times New Roman" panose="02020603050405020304" pitchFamily="18" charset="0"/>
              </a:endParaRPr>
            </a:p>
            <a:p>
              <a:pPr>
                <a:spcBef>
                  <a:spcPct val="0"/>
                </a:spcBef>
                <a:buFontTx/>
                <a:buNone/>
              </a:pPr>
              <a:endParaRPr lang="en-US" altLang="zh-CN" sz="1800" b="1">
                <a:solidFill>
                  <a:srgbClr val="000066"/>
                </a:solidFill>
                <a:ea typeface="楷体" panose="02010609060101010101" pitchFamily="49" charset="-122"/>
                <a:cs typeface="Times New Roman" panose="02020603050405020304" pitchFamily="18" charset="0"/>
              </a:endParaRPr>
            </a:p>
            <a:p>
              <a:pPr>
                <a:spcBef>
                  <a:spcPct val="0"/>
                </a:spcBef>
                <a:buFontTx/>
                <a:buNone/>
              </a:pPr>
              <a:endParaRPr lang="en-US" altLang="zh-CN" sz="1800" b="1">
                <a:solidFill>
                  <a:srgbClr val="000066"/>
                </a:solidFill>
                <a:ea typeface="楷体" panose="02010609060101010101" pitchFamily="49" charset="-122"/>
                <a:cs typeface="Times New Roman" panose="02020603050405020304" pitchFamily="18" charset="0"/>
              </a:endParaRPr>
            </a:p>
            <a:p>
              <a:pPr>
                <a:spcBef>
                  <a:spcPct val="0"/>
                </a:spcBef>
                <a:buFontTx/>
                <a:buNone/>
              </a:pPr>
              <a:endParaRPr lang="en-US" altLang="zh-CN" sz="2000" b="1">
                <a:solidFill>
                  <a:srgbClr val="FF0000"/>
                </a:solidFill>
                <a:ea typeface="楷体" panose="02010609060101010101" pitchFamily="49" charset="-122"/>
                <a:cs typeface="Times New Roman" panose="02020603050405020304" pitchFamily="18" charset="0"/>
              </a:endParaRPr>
            </a:p>
          </p:txBody>
        </p:sp>
        <p:sp>
          <p:nvSpPr>
            <p:cNvPr id="20494" name="矩形 15"/>
            <p:cNvSpPr>
              <a:spLocks noChangeArrowheads="1"/>
            </p:cNvSpPr>
            <p:nvPr/>
          </p:nvSpPr>
          <p:spPr bwMode="auto">
            <a:xfrm>
              <a:off x="3262880" y="1417667"/>
              <a:ext cx="5219700" cy="369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b="1">
                  <a:solidFill>
                    <a:srgbClr val="000066"/>
                  </a:solidFill>
                  <a:latin typeface="Times New Roman" panose="02020603050405020304" pitchFamily="18" charset="0"/>
                  <a:ea typeface="楷体" panose="02010609060101010101" pitchFamily="49" charset="-122"/>
                  <a:cs typeface="Times New Roman" panose="02020603050405020304" pitchFamily="18" charset="0"/>
                </a:rPr>
                <a:t>    </a:t>
              </a:r>
              <a:endParaRPr lang="zh-CN" altLang="en-US" sz="1800" b="1">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par>
                                <p:cTn id="13" presetID="22" presetClass="entr" presetSubtype="8" fill="hold" nodeType="withEffect">
                                  <p:stCondLst>
                                    <p:cond delay="0"/>
                                  </p:stCondLst>
                                  <p:childTnLst>
                                    <p:set>
                                      <p:cBhvr>
                                        <p:cTn id="14" dur="1" fill="hold">
                                          <p:stCondLst>
                                            <p:cond delay="0"/>
                                          </p:stCondLst>
                                        </p:cTn>
                                        <p:tgtEl>
                                          <p:spTgt spid="41">
                                            <p:txEl>
                                              <p:pRg st="0" end="0"/>
                                            </p:txEl>
                                          </p:spTgt>
                                        </p:tgtEl>
                                        <p:attrNameLst>
                                          <p:attrName>style.visibility</p:attrName>
                                        </p:attrNameLst>
                                      </p:cBhvr>
                                      <p:to>
                                        <p:strVal val="visible"/>
                                      </p:to>
                                    </p:set>
                                    <p:animEffect transition="in" filter="wipe(left)">
                                      <p:cBhvr>
                                        <p:cTn id="15" dur="500"/>
                                        <p:tgtEl>
                                          <p:spTgt spid="41">
                                            <p:txEl>
                                              <p:pRg st="0" end="0"/>
                                            </p:txEl>
                                          </p:spTgt>
                                        </p:tgtEl>
                                      </p:cBhvr>
                                    </p:animEffect>
                                  </p:childTnLst>
                                </p:cTn>
                              </p:par>
                              <p:par>
                                <p:cTn id="16" presetID="2" presetClass="entr" presetSubtype="8" fill="hold" nodeType="withEffect">
                                  <p:stCondLst>
                                    <p:cond delay="0"/>
                                  </p:stCondLst>
                                  <p:childTnLst>
                                    <p:set>
                                      <p:cBhvr>
                                        <p:cTn id="17" dur="1" fill="hold">
                                          <p:stCondLst>
                                            <p:cond delay="0"/>
                                          </p:stCondLst>
                                        </p:cTn>
                                        <p:tgtEl>
                                          <p:spTgt spid="20482"/>
                                        </p:tgtEl>
                                        <p:attrNameLst>
                                          <p:attrName>style.visibility</p:attrName>
                                        </p:attrNameLst>
                                      </p:cBhvr>
                                      <p:to>
                                        <p:strVal val="visible"/>
                                      </p:to>
                                    </p:set>
                                    <p:anim calcmode="lin" valueType="num">
                                      <p:cBhvr additive="base">
                                        <p:cTn id="18" dur="500" fill="hold"/>
                                        <p:tgtEl>
                                          <p:spTgt spid="20482"/>
                                        </p:tgtEl>
                                        <p:attrNameLst>
                                          <p:attrName>ppt_x</p:attrName>
                                        </p:attrNameLst>
                                      </p:cBhvr>
                                      <p:tavLst>
                                        <p:tav tm="0">
                                          <p:val>
                                            <p:strVal val="0-#ppt_w/2"/>
                                          </p:val>
                                        </p:tav>
                                        <p:tav tm="100000">
                                          <p:val>
                                            <p:strVal val="#ppt_x"/>
                                          </p:val>
                                        </p:tav>
                                      </p:tavLst>
                                    </p:anim>
                                    <p:anim calcmode="lin" valueType="num">
                                      <p:cBhvr additive="base">
                                        <p:cTn id="19" dur="500" fill="hold"/>
                                        <p:tgtEl>
                                          <p:spTgt spid="20482"/>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nodeType="clickEffect">
                                  <p:stCondLst>
                                    <p:cond delay="0"/>
                                  </p:stCondLst>
                                  <p:childTnLst>
                                    <p:set>
                                      <p:cBhvr>
                                        <p:cTn id="23" dur="1" fill="hold">
                                          <p:stCondLst>
                                            <p:cond delay="0"/>
                                          </p:stCondLst>
                                        </p:cTn>
                                        <p:tgtEl>
                                          <p:spTgt spid="41">
                                            <p:txEl>
                                              <p:pRg st="1" end="1"/>
                                            </p:txEl>
                                          </p:spTgt>
                                        </p:tgtEl>
                                        <p:attrNameLst>
                                          <p:attrName>style.visibility</p:attrName>
                                        </p:attrNameLst>
                                      </p:cBhvr>
                                      <p:to>
                                        <p:strVal val="visible"/>
                                      </p:to>
                                    </p:set>
                                    <p:animEffect transition="in" filter="wipe(left)">
                                      <p:cBhvr>
                                        <p:cTn id="24" dur="500"/>
                                        <p:tgtEl>
                                          <p:spTgt spid="41">
                                            <p:txEl>
                                              <p:pRg st="1" end="1"/>
                                            </p:txEl>
                                          </p:spTgt>
                                        </p:tgtEl>
                                      </p:cBhvr>
                                    </p:animEffect>
                                  </p:childTnLst>
                                </p:cTn>
                              </p:par>
                              <p:par>
                                <p:cTn id="25" presetID="2" presetClass="entr" presetSubtype="4" fill="hold" nodeType="withEffect">
                                  <p:stCondLst>
                                    <p:cond delay="0"/>
                                  </p:stCondLst>
                                  <p:childTnLst>
                                    <p:set>
                                      <p:cBhvr>
                                        <p:cTn id="26" dur="1" fill="hold">
                                          <p:stCondLst>
                                            <p:cond delay="0"/>
                                          </p:stCondLst>
                                        </p:cTn>
                                        <p:tgtEl>
                                          <p:spTgt spid="20490"/>
                                        </p:tgtEl>
                                        <p:attrNameLst>
                                          <p:attrName>style.visibility</p:attrName>
                                        </p:attrNameLst>
                                      </p:cBhvr>
                                      <p:to>
                                        <p:strVal val="visible"/>
                                      </p:to>
                                    </p:set>
                                    <p:anim calcmode="lin" valueType="num">
                                      <p:cBhvr additive="base">
                                        <p:cTn id="27" dur="500" fill="hold"/>
                                        <p:tgtEl>
                                          <p:spTgt spid="20490"/>
                                        </p:tgtEl>
                                        <p:attrNameLst>
                                          <p:attrName>ppt_x</p:attrName>
                                        </p:attrNameLst>
                                      </p:cBhvr>
                                      <p:tavLst>
                                        <p:tav tm="0">
                                          <p:val>
                                            <p:strVal val="#ppt_x"/>
                                          </p:val>
                                        </p:tav>
                                        <p:tav tm="100000">
                                          <p:val>
                                            <p:strVal val="#ppt_x"/>
                                          </p:val>
                                        </p:tav>
                                      </p:tavLst>
                                    </p:anim>
                                    <p:anim calcmode="lin" valueType="num">
                                      <p:cBhvr additive="base">
                                        <p:cTn id="28" dur="500" fill="hold"/>
                                        <p:tgtEl>
                                          <p:spTgt spid="20490"/>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41">
                                            <p:txEl>
                                              <p:pRg st="2" end="2"/>
                                            </p:txEl>
                                          </p:spTgt>
                                        </p:tgtEl>
                                        <p:attrNameLst>
                                          <p:attrName>style.visibility</p:attrName>
                                        </p:attrNameLst>
                                      </p:cBhvr>
                                      <p:to>
                                        <p:strVal val="visible"/>
                                      </p:to>
                                    </p:set>
                                    <p:animEffect transition="in" filter="wipe(left)">
                                      <p:cBhvr>
                                        <p:cTn id="33" dur="500"/>
                                        <p:tgtEl>
                                          <p:spTgt spid="41">
                                            <p:txEl>
                                              <p:pRg st="2" end="2"/>
                                            </p:txEl>
                                          </p:spTgt>
                                        </p:tgtEl>
                                      </p:cBhvr>
                                    </p:animEffect>
                                  </p:childTnLst>
                                </p:cTn>
                              </p:par>
                              <p:par>
                                <p:cTn id="34" presetID="2" presetClass="entr" presetSubtype="2" fill="hold" nodeType="withEffect">
                                  <p:stCondLst>
                                    <p:cond delay="0"/>
                                  </p:stCondLst>
                                  <p:childTnLst>
                                    <p:set>
                                      <p:cBhvr>
                                        <p:cTn id="35" dur="1" fill="hold">
                                          <p:stCondLst>
                                            <p:cond delay="0"/>
                                          </p:stCondLst>
                                        </p:cTn>
                                        <p:tgtEl>
                                          <p:spTgt spid="2"/>
                                        </p:tgtEl>
                                        <p:attrNameLst>
                                          <p:attrName>style.visibility</p:attrName>
                                        </p:attrNameLst>
                                      </p:cBhvr>
                                      <p:to>
                                        <p:strVal val="visible"/>
                                      </p:to>
                                    </p:set>
                                    <p:anim calcmode="lin" valueType="num">
                                      <p:cBhvr additive="base">
                                        <p:cTn id="36" dur="500" fill="hold"/>
                                        <p:tgtEl>
                                          <p:spTgt spid="2"/>
                                        </p:tgtEl>
                                        <p:attrNameLst>
                                          <p:attrName>ppt_x</p:attrName>
                                        </p:attrNameLst>
                                      </p:cBhvr>
                                      <p:tavLst>
                                        <p:tav tm="0">
                                          <p:val>
                                            <p:strVal val="1+#ppt_w/2"/>
                                          </p:val>
                                        </p:tav>
                                        <p:tav tm="100000">
                                          <p:val>
                                            <p:strVal val="#ppt_x"/>
                                          </p:val>
                                        </p:tav>
                                      </p:tavLst>
                                    </p:anim>
                                    <p:anim calcmode="lin" valueType="num">
                                      <p:cBhvr additive="base">
                                        <p:cTn id="37"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h_a"/>
  <p:tag name="KSO_WM_UNIT_INDEX" val="1_1_1"/>
  <p:tag name="KSO_WM_UNIT_ID" val="custom160118_16*l_h_a*1_1_1"/>
  <p:tag name="KSO_WM_UNIT_CLEAR" val="1"/>
  <p:tag name="KSO_WM_UNIT_LAYERLEVEL" val="1_1_1"/>
  <p:tag name="KSO_WM_UNIT_VALUE" val="35"/>
  <p:tag name="KSO_WM_UNIT_HIGHLIGHT" val="0"/>
  <p:tag name="KSO_WM_UNIT_COMPATIBLE" val="0"/>
  <p:tag name="KSO_WM_UNIT_PRESET_TEXT_INDEX" val="3"/>
  <p:tag name="KSO_WM_UNIT_PRESET_TEXT_LEN" val="5"/>
  <p:tag name="KSO_WM_DIAGRAM_GROUP_CODE" val="l1-2"/>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1"/>
  <p:tag name="KSO_WM_UNIT_ID" val="custom160118_16*l_i*1_1"/>
  <p:tag name="KSO_WM_UNIT_CLEAR" val="1"/>
  <p:tag name="KSO_WM_UNIT_LAYERLEVEL" val="1_1"/>
  <p:tag name="KSO_WM_DIAGRAM_GROUP_CODE" val="l1-2"/>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2"/>
  <p:tag name="KSO_WM_UNIT_ID" val="custom160118_16*l_i*1_2"/>
  <p:tag name="KSO_WM_UNIT_CLEAR" val="1"/>
  <p:tag name="KSO_WM_UNIT_LAYERLEVEL" val="1_1"/>
  <p:tag name="KSO_WM_DIAGRAM_GROUP_CODE" val="l1-2"/>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3"/>
  <p:tag name="KSO_WM_UNIT_ID" val="custom160118_16*l_i*1_3"/>
  <p:tag name="KSO_WM_UNIT_CLEAR" val="1"/>
  <p:tag name="KSO_WM_UNIT_LAYERLEVEL" val="1_1"/>
  <p:tag name="KSO_WM_DIAGRAM_GROUP_CODE" val="l1-2"/>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4"/>
  <p:tag name="KSO_WM_UNIT_ID" val="custom160118_16*l_i*1_4"/>
  <p:tag name="KSO_WM_UNIT_CLEAR" val="1"/>
  <p:tag name="KSO_WM_UNIT_LAYERLEVEL" val="1_1"/>
  <p:tag name="KSO_WM_DIAGRAM_GROUP_CODE" val="l1-2"/>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5"/>
  <p:tag name="KSO_WM_UNIT_ID" val="custom160118_16*l_i*1_5"/>
  <p:tag name="KSO_WM_UNIT_CLEAR" val="1"/>
  <p:tag name="KSO_WM_UNIT_LAYERLEVEL" val="1_1"/>
  <p:tag name="KSO_WM_DIAGRAM_GROUP_CODE" val="l1-2"/>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6"/>
  <p:tag name="KSO_WM_UNIT_ID" val="custom160118_16*l_i*1_6"/>
  <p:tag name="KSO_WM_UNIT_CLEAR" val="1"/>
  <p:tag name="KSO_WM_UNIT_LAYERLEVEL" val="1_1"/>
  <p:tag name="KSO_WM_DIAGRAM_GROUP_CODE" val="l1-2"/>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a:latin typeface="微软雅黑" panose="020B0503020204020204" pitchFamily="34" charset="-122"/>
            <a:ea typeface="微软雅黑" panose="020B0503020204020204" pitchFamily="34" charset="-122"/>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4882</TotalTime>
  <Words>1113</Words>
  <Application>Microsoft Office PowerPoint</Application>
  <PresentationFormat>全屏显示(4:3)</PresentationFormat>
  <Paragraphs>113</Paragraphs>
  <Slides>11</Slides>
  <Notes>10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11</vt:i4>
      </vt:variant>
    </vt:vector>
  </HeadingPairs>
  <TitlesOfParts>
    <vt:vector size="21" baseType="lpstr">
      <vt:lpstr>Arial</vt:lpstr>
      <vt:lpstr>宋体</vt:lpstr>
      <vt:lpstr>Calibri</vt:lpstr>
      <vt:lpstr>华文行楷</vt:lpstr>
      <vt:lpstr>Gulim</vt:lpstr>
      <vt:lpstr>Times New Roman</vt:lpstr>
      <vt:lpstr>黑体</vt:lpstr>
      <vt:lpstr>楷体</vt:lpstr>
      <vt:lpstr>Wingdings</vt:lpstr>
      <vt:lpstr>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wanghongxia</dc:creator>
  <cp:lastModifiedBy>Msy</cp:lastModifiedBy>
  <cp:revision>552</cp:revision>
  <cp:lastPrinted>2013-07-11T10:20:29Z</cp:lastPrinted>
  <dcterms:created xsi:type="dcterms:W3CDTF">2013-06-06T12:06:49Z</dcterms:created>
  <dcterms:modified xsi:type="dcterms:W3CDTF">2017-09-25T02:23:04Z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